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258" r:id="rId4"/>
    <p:sldId id="259" r:id="rId5"/>
    <p:sldId id="260" r:id="rId6"/>
    <p:sldId id="277" r:id="rId7"/>
    <p:sldId id="271" r:id="rId8"/>
    <p:sldId id="272" r:id="rId9"/>
    <p:sldId id="270" r:id="rId10"/>
    <p:sldId id="269" r:id="rId11"/>
    <p:sldId id="279" r:id="rId12"/>
    <p:sldId id="261" r:id="rId13"/>
    <p:sldId id="267" r:id="rId14"/>
    <p:sldId id="268" r:id="rId15"/>
    <p:sldId id="266" r:id="rId16"/>
    <p:sldId id="280" r:id="rId17"/>
    <p:sldId id="262" r:id="rId18"/>
    <p:sldId id="263" r:id="rId19"/>
    <p:sldId id="265" r:id="rId20"/>
    <p:sldId id="278" r:id="rId21"/>
    <p:sldId id="274" r:id="rId22"/>
    <p:sldId id="281" r:id="rId23"/>
    <p:sldId id="273" r:id="rId24"/>
    <p:sldId id="282" r:id="rId25"/>
    <p:sldId id="28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65499" autoAdjust="0"/>
  </p:normalViewPr>
  <p:slideViewPr>
    <p:cSldViewPr snapToGrid="0">
      <p:cViewPr varScale="1">
        <p:scale>
          <a:sx n="85" d="100"/>
          <a:sy n="85" d="100"/>
        </p:scale>
        <p:origin x="85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9BF921-92EE-4915-80A6-201873E49929}"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B7A60B3C-F6FF-4141-9C00-539E364A3C00}">
      <dgm:prSet/>
      <dgm:spPr/>
      <dgm:t>
        <a:bodyPr/>
        <a:lstStyle/>
        <a:p>
          <a:r>
            <a:rPr lang="en-US" dirty="0">
              <a:latin typeface="Arial Black" panose="020B0A04020102020204" pitchFamily="34" charset="0"/>
            </a:rPr>
            <a:t>Amy Chang</a:t>
          </a:r>
        </a:p>
      </dgm:t>
    </dgm:pt>
    <dgm:pt modelId="{DDDB8148-3E99-4A9E-998B-DA901F16AC73}" type="parTrans" cxnId="{430D6672-7159-473B-A72E-BE5DB002B608}">
      <dgm:prSet/>
      <dgm:spPr/>
      <dgm:t>
        <a:bodyPr/>
        <a:lstStyle/>
        <a:p>
          <a:endParaRPr lang="en-US"/>
        </a:p>
      </dgm:t>
    </dgm:pt>
    <dgm:pt modelId="{C05A29DC-DE10-4F63-A80C-F2DF88ADE1F5}" type="sibTrans" cxnId="{430D6672-7159-473B-A72E-BE5DB002B608}">
      <dgm:prSet/>
      <dgm:spPr/>
      <dgm:t>
        <a:bodyPr/>
        <a:lstStyle/>
        <a:p>
          <a:endParaRPr lang="en-US"/>
        </a:p>
      </dgm:t>
    </dgm:pt>
    <dgm:pt modelId="{9BAA7C3E-F5F1-472F-BEEB-116B929D190C}">
      <dgm:prSet/>
      <dgm:spPr/>
      <dgm:t>
        <a:bodyPr/>
        <a:lstStyle/>
        <a:p>
          <a:r>
            <a:rPr lang="en-US" b="0" dirty="0" err="1">
              <a:latin typeface="Arial Black" panose="020B0A04020102020204" pitchFamily="34" charset="0"/>
            </a:rPr>
            <a:t>Shahrzad</a:t>
          </a:r>
          <a:r>
            <a:rPr lang="en-US" b="1" dirty="0">
              <a:latin typeface="Arial Black" panose="020B0A04020102020204" pitchFamily="34" charset="0"/>
            </a:rPr>
            <a:t> </a:t>
          </a:r>
          <a:r>
            <a:rPr lang="en-US" b="0" dirty="0" err="1">
              <a:latin typeface="Arial Black" panose="020B0A04020102020204" pitchFamily="34" charset="0"/>
            </a:rPr>
            <a:t>Khoobyari</a:t>
          </a:r>
          <a:endParaRPr lang="en-US" b="0" dirty="0">
            <a:latin typeface="Arial Black" panose="020B0A04020102020204" pitchFamily="34" charset="0"/>
          </a:endParaRPr>
        </a:p>
      </dgm:t>
    </dgm:pt>
    <dgm:pt modelId="{15EAF55B-694A-47C2-8B47-565A82EB6114}" type="parTrans" cxnId="{148FBD5D-1573-4563-8574-507EF74699AA}">
      <dgm:prSet/>
      <dgm:spPr/>
      <dgm:t>
        <a:bodyPr/>
        <a:lstStyle/>
        <a:p>
          <a:endParaRPr lang="en-US"/>
        </a:p>
      </dgm:t>
    </dgm:pt>
    <dgm:pt modelId="{269BF4CD-AB6E-45FA-993B-7856C7D1EE8B}" type="sibTrans" cxnId="{148FBD5D-1573-4563-8574-507EF74699AA}">
      <dgm:prSet/>
      <dgm:spPr/>
      <dgm:t>
        <a:bodyPr/>
        <a:lstStyle/>
        <a:p>
          <a:endParaRPr lang="en-US"/>
        </a:p>
      </dgm:t>
    </dgm:pt>
    <dgm:pt modelId="{98E70670-CB0F-4A60-9598-FCBFF926E016}">
      <dgm:prSet/>
      <dgm:spPr/>
      <dgm:t>
        <a:bodyPr/>
        <a:lstStyle/>
        <a:p>
          <a:r>
            <a:rPr lang="en-US" dirty="0">
              <a:latin typeface="Arial Black" panose="020B0A04020102020204" pitchFamily="34" charset="0"/>
            </a:rPr>
            <a:t>Stuart Hunter</a:t>
          </a:r>
        </a:p>
      </dgm:t>
    </dgm:pt>
    <dgm:pt modelId="{3D57FC9A-9BF5-43BE-A7CA-B32B60EA8834}" type="parTrans" cxnId="{C0B0F376-3EF2-47DF-AFB8-D0AD4DE8D8E4}">
      <dgm:prSet/>
      <dgm:spPr/>
      <dgm:t>
        <a:bodyPr/>
        <a:lstStyle/>
        <a:p>
          <a:endParaRPr lang="en-US"/>
        </a:p>
      </dgm:t>
    </dgm:pt>
    <dgm:pt modelId="{AC3E5946-74C1-4C3C-82A1-60C7831D2FA8}" type="sibTrans" cxnId="{C0B0F376-3EF2-47DF-AFB8-D0AD4DE8D8E4}">
      <dgm:prSet/>
      <dgm:spPr/>
      <dgm:t>
        <a:bodyPr/>
        <a:lstStyle/>
        <a:p>
          <a:endParaRPr lang="en-US"/>
        </a:p>
      </dgm:t>
    </dgm:pt>
    <dgm:pt modelId="{EF3376F0-8213-491E-BC70-713F288FFC8D}">
      <dgm:prSet/>
      <dgm:spPr/>
      <dgm:t>
        <a:bodyPr/>
        <a:lstStyle/>
        <a:p>
          <a:r>
            <a:rPr lang="en-US" dirty="0">
              <a:latin typeface="Arial Black" panose="020B0A04020102020204" pitchFamily="34" charset="0"/>
            </a:rPr>
            <a:t>Michelle </a:t>
          </a:r>
          <a:r>
            <a:rPr lang="en-US" dirty="0" err="1">
              <a:latin typeface="Arial Black" panose="020B0A04020102020204" pitchFamily="34" charset="0"/>
            </a:rPr>
            <a:t>Taymuree</a:t>
          </a:r>
          <a:endParaRPr lang="en-US" dirty="0">
            <a:latin typeface="Arial Black" panose="020B0A04020102020204" pitchFamily="34" charset="0"/>
          </a:endParaRPr>
        </a:p>
      </dgm:t>
    </dgm:pt>
    <dgm:pt modelId="{035D810D-C356-4F78-9886-5B543B19BC8C}" type="parTrans" cxnId="{4370B209-9DAC-447C-A308-509579EE997A}">
      <dgm:prSet/>
      <dgm:spPr/>
      <dgm:t>
        <a:bodyPr/>
        <a:lstStyle/>
        <a:p>
          <a:endParaRPr lang="en-US"/>
        </a:p>
      </dgm:t>
    </dgm:pt>
    <dgm:pt modelId="{0DE54E84-2B03-49DA-9C31-F47A6D0DC517}" type="sibTrans" cxnId="{4370B209-9DAC-447C-A308-509579EE997A}">
      <dgm:prSet/>
      <dgm:spPr/>
      <dgm:t>
        <a:bodyPr/>
        <a:lstStyle/>
        <a:p>
          <a:endParaRPr lang="en-US"/>
        </a:p>
      </dgm:t>
    </dgm:pt>
    <dgm:pt modelId="{7ECA3A46-FC4F-46B3-8B51-243C58A82536}">
      <dgm:prSet/>
      <dgm:spPr/>
      <dgm:t>
        <a:bodyPr/>
        <a:lstStyle/>
        <a:p>
          <a:r>
            <a:rPr lang="en-US" dirty="0">
              <a:latin typeface="Arial Black" panose="020B0A04020102020204" pitchFamily="34" charset="0"/>
            </a:rPr>
            <a:t>Victor Tran</a:t>
          </a:r>
        </a:p>
      </dgm:t>
    </dgm:pt>
    <dgm:pt modelId="{66BDFEFA-90FB-4D0D-8CA3-7471A504BDFC}" type="parTrans" cxnId="{0FB41B0F-4A3D-422D-BDFB-92325B34B2A7}">
      <dgm:prSet/>
      <dgm:spPr/>
      <dgm:t>
        <a:bodyPr/>
        <a:lstStyle/>
        <a:p>
          <a:endParaRPr lang="en-US"/>
        </a:p>
      </dgm:t>
    </dgm:pt>
    <dgm:pt modelId="{5C2FDCAD-3779-4597-A8E9-A285D51BC805}" type="sibTrans" cxnId="{0FB41B0F-4A3D-422D-BDFB-92325B34B2A7}">
      <dgm:prSet/>
      <dgm:spPr/>
      <dgm:t>
        <a:bodyPr/>
        <a:lstStyle/>
        <a:p>
          <a:endParaRPr lang="en-US"/>
        </a:p>
      </dgm:t>
    </dgm:pt>
    <dgm:pt modelId="{440CF1E7-26BE-459E-8D1B-70F068072886}" type="pres">
      <dgm:prSet presAssocID="{DF9BF921-92EE-4915-80A6-201873E49929}" presName="vert0" presStyleCnt="0">
        <dgm:presLayoutVars>
          <dgm:dir/>
          <dgm:animOne val="branch"/>
          <dgm:animLvl val="lvl"/>
        </dgm:presLayoutVars>
      </dgm:prSet>
      <dgm:spPr/>
    </dgm:pt>
    <dgm:pt modelId="{325A815C-9B15-4D16-BC9E-1250265556E7}" type="pres">
      <dgm:prSet presAssocID="{B7A60B3C-F6FF-4141-9C00-539E364A3C00}" presName="thickLine" presStyleLbl="alignNode1" presStyleIdx="0" presStyleCnt="5"/>
      <dgm:spPr/>
    </dgm:pt>
    <dgm:pt modelId="{9D23191E-886A-4C66-9BC4-B48E12D14500}" type="pres">
      <dgm:prSet presAssocID="{B7A60B3C-F6FF-4141-9C00-539E364A3C00}" presName="horz1" presStyleCnt="0"/>
      <dgm:spPr/>
    </dgm:pt>
    <dgm:pt modelId="{3A3E4C96-16CB-439F-920F-8A79A1868C2D}" type="pres">
      <dgm:prSet presAssocID="{B7A60B3C-F6FF-4141-9C00-539E364A3C00}" presName="tx1" presStyleLbl="revTx" presStyleIdx="0" presStyleCnt="5"/>
      <dgm:spPr/>
    </dgm:pt>
    <dgm:pt modelId="{B72FBD32-7F56-44AE-98D5-DE27A713CD4F}" type="pres">
      <dgm:prSet presAssocID="{B7A60B3C-F6FF-4141-9C00-539E364A3C00}" presName="vert1" presStyleCnt="0"/>
      <dgm:spPr/>
    </dgm:pt>
    <dgm:pt modelId="{94535169-C538-4BCF-A8C5-2A7A758FF5F2}" type="pres">
      <dgm:prSet presAssocID="{9BAA7C3E-F5F1-472F-BEEB-116B929D190C}" presName="thickLine" presStyleLbl="alignNode1" presStyleIdx="1" presStyleCnt="5"/>
      <dgm:spPr/>
    </dgm:pt>
    <dgm:pt modelId="{4B16B329-88B0-4D3E-8C7A-57631271A49A}" type="pres">
      <dgm:prSet presAssocID="{9BAA7C3E-F5F1-472F-BEEB-116B929D190C}" presName="horz1" presStyleCnt="0"/>
      <dgm:spPr/>
    </dgm:pt>
    <dgm:pt modelId="{1E4B266B-521F-4A15-A0BC-A1B52A1AED77}" type="pres">
      <dgm:prSet presAssocID="{9BAA7C3E-F5F1-472F-BEEB-116B929D190C}" presName="tx1" presStyleLbl="revTx" presStyleIdx="1" presStyleCnt="5"/>
      <dgm:spPr/>
    </dgm:pt>
    <dgm:pt modelId="{8B7CDDC2-CC5A-4655-920D-0D5E6DFC4CBF}" type="pres">
      <dgm:prSet presAssocID="{9BAA7C3E-F5F1-472F-BEEB-116B929D190C}" presName="vert1" presStyleCnt="0"/>
      <dgm:spPr/>
    </dgm:pt>
    <dgm:pt modelId="{D0AECDD6-2DAC-4A04-BCDF-0DB1E30912DF}" type="pres">
      <dgm:prSet presAssocID="{98E70670-CB0F-4A60-9598-FCBFF926E016}" presName="thickLine" presStyleLbl="alignNode1" presStyleIdx="2" presStyleCnt="5"/>
      <dgm:spPr/>
    </dgm:pt>
    <dgm:pt modelId="{FD781845-7A87-4842-9287-08CACA8CA98D}" type="pres">
      <dgm:prSet presAssocID="{98E70670-CB0F-4A60-9598-FCBFF926E016}" presName="horz1" presStyleCnt="0"/>
      <dgm:spPr/>
    </dgm:pt>
    <dgm:pt modelId="{052DA54A-5965-47DC-B5F5-750E5C0C2F27}" type="pres">
      <dgm:prSet presAssocID="{98E70670-CB0F-4A60-9598-FCBFF926E016}" presName="tx1" presStyleLbl="revTx" presStyleIdx="2" presStyleCnt="5"/>
      <dgm:spPr/>
    </dgm:pt>
    <dgm:pt modelId="{17D68031-4E5E-4244-8E3F-1FE8BB1B3298}" type="pres">
      <dgm:prSet presAssocID="{98E70670-CB0F-4A60-9598-FCBFF926E016}" presName="vert1" presStyleCnt="0"/>
      <dgm:spPr/>
    </dgm:pt>
    <dgm:pt modelId="{9850D0D0-2293-4801-9C5C-BC1B4A2B5AF7}" type="pres">
      <dgm:prSet presAssocID="{EF3376F0-8213-491E-BC70-713F288FFC8D}" presName="thickLine" presStyleLbl="alignNode1" presStyleIdx="3" presStyleCnt="5"/>
      <dgm:spPr/>
    </dgm:pt>
    <dgm:pt modelId="{B5E52BB0-A248-4BFD-BA63-DE562C74DB62}" type="pres">
      <dgm:prSet presAssocID="{EF3376F0-8213-491E-BC70-713F288FFC8D}" presName="horz1" presStyleCnt="0"/>
      <dgm:spPr/>
    </dgm:pt>
    <dgm:pt modelId="{2F331184-A870-48DF-9DF4-96B75337FAE9}" type="pres">
      <dgm:prSet presAssocID="{EF3376F0-8213-491E-BC70-713F288FFC8D}" presName="tx1" presStyleLbl="revTx" presStyleIdx="3" presStyleCnt="5"/>
      <dgm:spPr/>
    </dgm:pt>
    <dgm:pt modelId="{EC452294-78BA-4355-884A-2062C9D69A2F}" type="pres">
      <dgm:prSet presAssocID="{EF3376F0-8213-491E-BC70-713F288FFC8D}" presName="vert1" presStyleCnt="0"/>
      <dgm:spPr/>
    </dgm:pt>
    <dgm:pt modelId="{736D62CB-EF8F-41F3-9318-BC419DF987BF}" type="pres">
      <dgm:prSet presAssocID="{7ECA3A46-FC4F-46B3-8B51-243C58A82536}" presName="thickLine" presStyleLbl="alignNode1" presStyleIdx="4" presStyleCnt="5"/>
      <dgm:spPr/>
    </dgm:pt>
    <dgm:pt modelId="{2A8CF8AE-A097-4E7E-B705-B54A3F5F97E7}" type="pres">
      <dgm:prSet presAssocID="{7ECA3A46-FC4F-46B3-8B51-243C58A82536}" presName="horz1" presStyleCnt="0"/>
      <dgm:spPr/>
    </dgm:pt>
    <dgm:pt modelId="{9899773E-7B52-428C-B9FC-DD3E8A19F0D2}" type="pres">
      <dgm:prSet presAssocID="{7ECA3A46-FC4F-46B3-8B51-243C58A82536}" presName="tx1" presStyleLbl="revTx" presStyleIdx="4" presStyleCnt="5"/>
      <dgm:spPr/>
    </dgm:pt>
    <dgm:pt modelId="{8008C2CA-71A2-4CA9-B0E2-93947B810DF6}" type="pres">
      <dgm:prSet presAssocID="{7ECA3A46-FC4F-46B3-8B51-243C58A82536}" presName="vert1" presStyleCnt="0"/>
      <dgm:spPr/>
    </dgm:pt>
  </dgm:ptLst>
  <dgm:cxnLst>
    <dgm:cxn modelId="{4370B209-9DAC-447C-A308-509579EE997A}" srcId="{DF9BF921-92EE-4915-80A6-201873E49929}" destId="{EF3376F0-8213-491E-BC70-713F288FFC8D}" srcOrd="3" destOrd="0" parTransId="{035D810D-C356-4F78-9886-5B543B19BC8C}" sibTransId="{0DE54E84-2B03-49DA-9C31-F47A6D0DC517}"/>
    <dgm:cxn modelId="{0FB41B0F-4A3D-422D-BDFB-92325B34B2A7}" srcId="{DF9BF921-92EE-4915-80A6-201873E49929}" destId="{7ECA3A46-FC4F-46B3-8B51-243C58A82536}" srcOrd="4" destOrd="0" parTransId="{66BDFEFA-90FB-4D0D-8CA3-7471A504BDFC}" sibTransId="{5C2FDCAD-3779-4597-A8E9-A285D51BC805}"/>
    <dgm:cxn modelId="{148FBD5D-1573-4563-8574-507EF74699AA}" srcId="{DF9BF921-92EE-4915-80A6-201873E49929}" destId="{9BAA7C3E-F5F1-472F-BEEB-116B929D190C}" srcOrd="1" destOrd="0" parTransId="{15EAF55B-694A-47C2-8B47-565A82EB6114}" sibTransId="{269BF4CD-AB6E-45FA-993B-7856C7D1EE8B}"/>
    <dgm:cxn modelId="{8C6A634C-AC76-47C1-882C-CB468DFD84EA}" type="presOf" srcId="{9BAA7C3E-F5F1-472F-BEEB-116B929D190C}" destId="{1E4B266B-521F-4A15-A0BC-A1B52A1AED77}" srcOrd="0" destOrd="0" presId="urn:microsoft.com/office/officeart/2008/layout/LinedList"/>
    <dgm:cxn modelId="{A9A7594D-A513-4231-94F7-AFE9DF3ADA71}" type="presOf" srcId="{98E70670-CB0F-4A60-9598-FCBFF926E016}" destId="{052DA54A-5965-47DC-B5F5-750E5C0C2F27}" srcOrd="0" destOrd="0" presId="urn:microsoft.com/office/officeart/2008/layout/LinedList"/>
    <dgm:cxn modelId="{430D6672-7159-473B-A72E-BE5DB002B608}" srcId="{DF9BF921-92EE-4915-80A6-201873E49929}" destId="{B7A60B3C-F6FF-4141-9C00-539E364A3C00}" srcOrd="0" destOrd="0" parTransId="{DDDB8148-3E99-4A9E-998B-DA901F16AC73}" sibTransId="{C05A29DC-DE10-4F63-A80C-F2DF88ADE1F5}"/>
    <dgm:cxn modelId="{C0B0F376-3EF2-47DF-AFB8-D0AD4DE8D8E4}" srcId="{DF9BF921-92EE-4915-80A6-201873E49929}" destId="{98E70670-CB0F-4A60-9598-FCBFF926E016}" srcOrd="2" destOrd="0" parTransId="{3D57FC9A-9BF5-43BE-A7CA-B32B60EA8834}" sibTransId="{AC3E5946-74C1-4C3C-82A1-60C7831D2FA8}"/>
    <dgm:cxn modelId="{5B2E008F-0F66-41BE-8029-9470D27A6B8B}" type="presOf" srcId="{EF3376F0-8213-491E-BC70-713F288FFC8D}" destId="{2F331184-A870-48DF-9DF4-96B75337FAE9}" srcOrd="0" destOrd="0" presId="urn:microsoft.com/office/officeart/2008/layout/LinedList"/>
    <dgm:cxn modelId="{359A2799-CF18-4288-80AB-C11346BC3547}" type="presOf" srcId="{7ECA3A46-FC4F-46B3-8B51-243C58A82536}" destId="{9899773E-7B52-428C-B9FC-DD3E8A19F0D2}" srcOrd="0" destOrd="0" presId="urn:microsoft.com/office/officeart/2008/layout/LinedList"/>
    <dgm:cxn modelId="{D8B748AE-8B82-4458-8672-968B2475C2A4}" type="presOf" srcId="{DF9BF921-92EE-4915-80A6-201873E49929}" destId="{440CF1E7-26BE-459E-8D1B-70F068072886}" srcOrd="0" destOrd="0" presId="urn:microsoft.com/office/officeart/2008/layout/LinedList"/>
    <dgm:cxn modelId="{889D5EB6-B7C8-4BC2-BD43-25B359109048}" type="presOf" srcId="{B7A60B3C-F6FF-4141-9C00-539E364A3C00}" destId="{3A3E4C96-16CB-439F-920F-8A79A1868C2D}" srcOrd="0" destOrd="0" presId="urn:microsoft.com/office/officeart/2008/layout/LinedList"/>
    <dgm:cxn modelId="{4246A16B-A3D5-45C2-9291-CF319BF8A577}" type="presParOf" srcId="{440CF1E7-26BE-459E-8D1B-70F068072886}" destId="{325A815C-9B15-4D16-BC9E-1250265556E7}" srcOrd="0" destOrd="0" presId="urn:microsoft.com/office/officeart/2008/layout/LinedList"/>
    <dgm:cxn modelId="{C6412EAB-CA55-417C-96E2-2F41DD374539}" type="presParOf" srcId="{440CF1E7-26BE-459E-8D1B-70F068072886}" destId="{9D23191E-886A-4C66-9BC4-B48E12D14500}" srcOrd="1" destOrd="0" presId="urn:microsoft.com/office/officeart/2008/layout/LinedList"/>
    <dgm:cxn modelId="{84FA0361-4DA3-42F0-939F-8A7F31DC47CD}" type="presParOf" srcId="{9D23191E-886A-4C66-9BC4-B48E12D14500}" destId="{3A3E4C96-16CB-439F-920F-8A79A1868C2D}" srcOrd="0" destOrd="0" presId="urn:microsoft.com/office/officeart/2008/layout/LinedList"/>
    <dgm:cxn modelId="{8B373D7B-5B45-4B34-B313-68EE31788A82}" type="presParOf" srcId="{9D23191E-886A-4C66-9BC4-B48E12D14500}" destId="{B72FBD32-7F56-44AE-98D5-DE27A713CD4F}" srcOrd="1" destOrd="0" presId="urn:microsoft.com/office/officeart/2008/layout/LinedList"/>
    <dgm:cxn modelId="{E6841A19-158F-4330-B213-EA3BD486FADB}" type="presParOf" srcId="{440CF1E7-26BE-459E-8D1B-70F068072886}" destId="{94535169-C538-4BCF-A8C5-2A7A758FF5F2}" srcOrd="2" destOrd="0" presId="urn:microsoft.com/office/officeart/2008/layout/LinedList"/>
    <dgm:cxn modelId="{0549B11A-8293-4BCD-99C5-9643BA142EB5}" type="presParOf" srcId="{440CF1E7-26BE-459E-8D1B-70F068072886}" destId="{4B16B329-88B0-4D3E-8C7A-57631271A49A}" srcOrd="3" destOrd="0" presId="urn:microsoft.com/office/officeart/2008/layout/LinedList"/>
    <dgm:cxn modelId="{BBF3C4C6-8AA5-46FE-95FA-DD476DD61769}" type="presParOf" srcId="{4B16B329-88B0-4D3E-8C7A-57631271A49A}" destId="{1E4B266B-521F-4A15-A0BC-A1B52A1AED77}" srcOrd="0" destOrd="0" presId="urn:microsoft.com/office/officeart/2008/layout/LinedList"/>
    <dgm:cxn modelId="{E8934F58-BB2F-495E-8F52-726D2A98A519}" type="presParOf" srcId="{4B16B329-88B0-4D3E-8C7A-57631271A49A}" destId="{8B7CDDC2-CC5A-4655-920D-0D5E6DFC4CBF}" srcOrd="1" destOrd="0" presId="urn:microsoft.com/office/officeart/2008/layout/LinedList"/>
    <dgm:cxn modelId="{0E84F291-AA47-41E5-A0E8-33DDCC6161D5}" type="presParOf" srcId="{440CF1E7-26BE-459E-8D1B-70F068072886}" destId="{D0AECDD6-2DAC-4A04-BCDF-0DB1E30912DF}" srcOrd="4" destOrd="0" presId="urn:microsoft.com/office/officeart/2008/layout/LinedList"/>
    <dgm:cxn modelId="{2A7D6DC6-499E-48C4-9EDE-50B4D2C545FA}" type="presParOf" srcId="{440CF1E7-26BE-459E-8D1B-70F068072886}" destId="{FD781845-7A87-4842-9287-08CACA8CA98D}" srcOrd="5" destOrd="0" presId="urn:microsoft.com/office/officeart/2008/layout/LinedList"/>
    <dgm:cxn modelId="{018D6C61-E87B-4C1D-9F84-2CA3791A174B}" type="presParOf" srcId="{FD781845-7A87-4842-9287-08CACA8CA98D}" destId="{052DA54A-5965-47DC-B5F5-750E5C0C2F27}" srcOrd="0" destOrd="0" presId="urn:microsoft.com/office/officeart/2008/layout/LinedList"/>
    <dgm:cxn modelId="{3A814D44-4D5C-4F16-BF88-A92A9E168540}" type="presParOf" srcId="{FD781845-7A87-4842-9287-08CACA8CA98D}" destId="{17D68031-4E5E-4244-8E3F-1FE8BB1B3298}" srcOrd="1" destOrd="0" presId="urn:microsoft.com/office/officeart/2008/layout/LinedList"/>
    <dgm:cxn modelId="{DD79121B-19A6-472D-9EF7-AA618CE16963}" type="presParOf" srcId="{440CF1E7-26BE-459E-8D1B-70F068072886}" destId="{9850D0D0-2293-4801-9C5C-BC1B4A2B5AF7}" srcOrd="6" destOrd="0" presId="urn:microsoft.com/office/officeart/2008/layout/LinedList"/>
    <dgm:cxn modelId="{7B36B109-5C7D-43B5-8E26-6A4D16627D54}" type="presParOf" srcId="{440CF1E7-26BE-459E-8D1B-70F068072886}" destId="{B5E52BB0-A248-4BFD-BA63-DE562C74DB62}" srcOrd="7" destOrd="0" presId="urn:microsoft.com/office/officeart/2008/layout/LinedList"/>
    <dgm:cxn modelId="{8971DF95-1934-4D0F-9BA0-DD99C17F3BDA}" type="presParOf" srcId="{B5E52BB0-A248-4BFD-BA63-DE562C74DB62}" destId="{2F331184-A870-48DF-9DF4-96B75337FAE9}" srcOrd="0" destOrd="0" presId="urn:microsoft.com/office/officeart/2008/layout/LinedList"/>
    <dgm:cxn modelId="{3D4698A5-A9F7-4276-BD47-C2DFF24D230E}" type="presParOf" srcId="{B5E52BB0-A248-4BFD-BA63-DE562C74DB62}" destId="{EC452294-78BA-4355-884A-2062C9D69A2F}" srcOrd="1" destOrd="0" presId="urn:microsoft.com/office/officeart/2008/layout/LinedList"/>
    <dgm:cxn modelId="{5332212C-717F-40F4-9C77-3BE7B33E9F7D}" type="presParOf" srcId="{440CF1E7-26BE-459E-8D1B-70F068072886}" destId="{736D62CB-EF8F-41F3-9318-BC419DF987BF}" srcOrd="8" destOrd="0" presId="urn:microsoft.com/office/officeart/2008/layout/LinedList"/>
    <dgm:cxn modelId="{71161A8B-D795-46E2-AA5E-3820050DF507}" type="presParOf" srcId="{440CF1E7-26BE-459E-8D1B-70F068072886}" destId="{2A8CF8AE-A097-4E7E-B705-B54A3F5F97E7}" srcOrd="9" destOrd="0" presId="urn:microsoft.com/office/officeart/2008/layout/LinedList"/>
    <dgm:cxn modelId="{DA85535E-0E8E-47C5-A48A-9B9F4630C8D2}" type="presParOf" srcId="{2A8CF8AE-A097-4E7E-B705-B54A3F5F97E7}" destId="{9899773E-7B52-428C-B9FC-DD3E8A19F0D2}" srcOrd="0" destOrd="0" presId="urn:microsoft.com/office/officeart/2008/layout/LinedList"/>
    <dgm:cxn modelId="{068A5C33-2A13-4930-8D72-4A53DF4A7913}" type="presParOf" srcId="{2A8CF8AE-A097-4E7E-B705-B54A3F5F97E7}" destId="{8008C2CA-71A2-4CA9-B0E2-93947B810DF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5A815C-9B15-4D16-BC9E-1250265556E7}">
      <dsp:nvSpPr>
        <dsp:cNvPr id="0" name=""/>
        <dsp:cNvSpPr/>
      </dsp:nvSpPr>
      <dsp:spPr>
        <a:xfrm>
          <a:off x="0" y="623"/>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3E4C96-16CB-439F-920F-8A79A1868C2D}">
      <dsp:nvSpPr>
        <dsp:cNvPr id="0" name=""/>
        <dsp:cNvSpPr/>
      </dsp:nvSpPr>
      <dsp:spPr>
        <a:xfrm>
          <a:off x="0" y="623"/>
          <a:ext cx="6492875" cy="1020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dirty="0">
              <a:latin typeface="Arial Black" panose="020B0A04020102020204" pitchFamily="34" charset="0"/>
            </a:rPr>
            <a:t>Amy Chang</a:t>
          </a:r>
        </a:p>
      </dsp:txBody>
      <dsp:txXfrm>
        <a:off x="0" y="623"/>
        <a:ext cx="6492875" cy="1020830"/>
      </dsp:txXfrm>
    </dsp:sp>
    <dsp:sp modelId="{94535169-C538-4BCF-A8C5-2A7A758FF5F2}">
      <dsp:nvSpPr>
        <dsp:cNvPr id="0" name=""/>
        <dsp:cNvSpPr/>
      </dsp:nvSpPr>
      <dsp:spPr>
        <a:xfrm>
          <a:off x="0" y="1021453"/>
          <a:ext cx="6492875"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4B266B-521F-4A15-A0BC-A1B52A1AED77}">
      <dsp:nvSpPr>
        <dsp:cNvPr id="0" name=""/>
        <dsp:cNvSpPr/>
      </dsp:nvSpPr>
      <dsp:spPr>
        <a:xfrm>
          <a:off x="0" y="1021453"/>
          <a:ext cx="6492875" cy="1020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b="0" kern="1200" dirty="0" err="1">
              <a:latin typeface="Arial Black" panose="020B0A04020102020204" pitchFamily="34" charset="0"/>
            </a:rPr>
            <a:t>Shahrzad</a:t>
          </a:r>
          <a:r>
            <a:rPr lang="en-US" sz="4300" b="1" kern="1200" dirty="0">
              <a:latin typeface="Arial Black" panose="020B0A04020102020204" pitchFamily="34" charset="0"/>
            </a:rPr>
            <a:t> </a:t>
          </a:r>
          <a:r>
            <a:rPr lang="en-US" sz="4300" b="0" kern="1200" dirty="0" err="1">
              <a:latin typeface="Arial Black" panose="020B0A04020102020204" pitchFamily="34" charset="0"/>
            </a:rPr>
            <a:t>Khoobyari</a:t>
          </a:r>
          <a:endParaRPr lang="en-US" sz="4300" b="0" kern="1200" dirty="0">
            <a:latin typeface="Arial Black" panose="020B0A04020102020204" pitchFamily="34" charset="0"/>
          </a:endParaRPr>
        </a:p>
      </dsp:txBody>
      <dsp:txXfrm>
        <a:off x="0" y="1021453"/>
        <a:ext cx="6492875" cy="1020830"/>
      </dsp:txXfrm>
    </dsp:sp>
    <dsp:sp modelId="{D0AECDD6-2DAC-4A04-BCDF-0DB1E30912DF}">
      <dsp:nvSpPr>
        <dsp:cNvPr id="0" name=""/>
        <dsp:cNvSpPr/>
      </dsp:nvSpPr>
      <dsp:spPr>
        <a:xfrm>
          <a:off x="0" y="2042284"/>
          <a:ext cx="6492875"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2DA54A-5965-47DC-B5F5-750E5C0C2F27}">
      <dsp:nvSpPr>
        <dsp:cNvPr id="0" name=""/>
        <dsp:cNvSpPr/>
      </dsp:nvSpPr>
      <dsp:spPr>
        <a:xfrm>
          <a:off x="0" y="2042284"/>
          <a:ext cx="6492875" cy="1020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dirty="0">
              <a:latin typeface="Arial Black" panose="020B0A04020102020204" pitchFamily="34" charset="0"/>
            </a:rPr>
            <a:t>Stuart Hunter</a:t>
          </a:r>
        </a:p>
      </dsp:txBody>
      <dsp:txXfrm>
        <a:off x="0" y="2042284"/>
        <a:ext cx="6492875" cy="1020830"/>
      </dsp:txXfrm>
    </dsp:sp>
    <dsp:sp modelId="{9850D0D0-2293-4801-9C5C-BC1B4A2B5AF7}">
      <dsp:nvSpPr>
        <dsp:cNvPr id="0" name=""/>
        <dsp:cNvSpPr/>
      </dsp:nvSpPr>
      <dsp:spPr>
        <a:xfrm>
          <a:off x="0" y="3063115"/>
          <a:ext cx="6492875"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331184-A870-48DF-9DF4-96B75337FAE9}">
      <dsp:nvSpPr>
        <dsp:cNvPr id="0" name=""/>
        <dsp:cNvSpPr/>
      </dsp:nvSpPr>
      <dsp:spPr>
        <a:xfrm>
          <a:off x="0" y="3063115"/>
          <a:ext cx="6492875" cy="1020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dirty="0">
              <a:latin typeface="Arial Black" panose="020B0A04020102020204" pitchFamily="34" charset="0"/>
            </a:rPr>
            <a:t>Michelle </a:t>
          </a:r>
          <a:r>
            <a:rPr lang="en-US" sz="4300" kern="1200" dirty="0" err="1">
              <a:latin typeface="Arial Black" panose="020B0A04020102020204" pitchFamily="34" charset="0"/>
            </a:rPr>
            <a:t>Taymuree</a:t>
          </a:r>
          <a:endParaRPr lang="en-US" sz="4300" kern="1200" dirty="0">
            <a:latin typeface="Arial Black" panose="020B0A04020102020204" pitchFamily="34" charset="0"/>
          </a:endParaRPr>
        </a:p>
      </dsp:txBody>
      <dsp:txXfrm>
        <a:off x="0" y="3063115"/>
        <a:ext cx="6492875" cy="1020830"/>
      </dsp:txXfrm>
    </dsp:sp>
    <dsp:sp modelId="{736D62CB-EF8F-41F3-9318-BC419DF987BF}">
      <dsp:nvSpPr>
        <dsp:cNvPr id="0" name=""/>
        <dsp:cNvSpPr/>
      </dsp:nvSpPr>
      <dsp:spPr>
        <a:xfrm>
          <a:off x="0" y="4083946"/>
          <a:ext cx="6492875"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99773E-7B52-428C-B9FC-DD3E8A19F0D2}">
      <dsp:nvSpPr>
        <dsp:cNvPr id="0" name=""/>
        <dsp:cNvSpPr/>
      </dsp:nvSpPr>
      <dsp:spPr>
        <a:xfrm>
          <a:off x="0" y="4083946"/>
          <a:ext cx="6492875" cy="1020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dirty="0">
              <a:latin typeface="Arial Black" panose="020B0A04020102020204" pitchFamily="34" charset="0"/>
            </a:rPr>
            <a:t>Victor Tran</a:t>
          </a:r>
        </a:p>
      </dsp:txBody>
      <dsp:txXfrm>
        <a:off x="0" y="4083946"/>
        <a:ext cx="6492875" cy="102083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FDD371-AB3C-4E6C-9DF5-22C3FB60B365}" type="datetimeFigureOut">
              <a:rPr lang="en-US" smtClean="0"/>
              <a:t>10/7/2020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31A6CF-2553-465A-8CF4-E917BC559326}" type="slidenum">
              <a:rPr lang="en-US" smtClean="0"/>
              <a:t>‹#›</a:t>
            </a:fld>
            <a:endParaRPr lang="en-US"/>
          </a:p>
        </p:txBody>
      </p:sp>
    </p:spTree>
    <p:extLst>
      <p:ext uri="{BB962C8B-B14F-4D97-AF65-F5344CB8AC3E}">
        <p14:creationId xmlns:p14="http://schemas.microsoft.com/office/powerpoint/2010/main" val="11196008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Presentation </a:t>
            </a:r>
            <a:r>
              <a:rPr lang="en-US" dirty="0" err="1"/>
              <a:t>GuidelinesYou</a:t>
            </a:r>
            <a:r>
              <a:rPr lang="en-US" dirty="0"/>
              <a:t> are free to structure your presentations to your liking, but students tend to have success with the following format.* Title Slide  * Include the name of the Project and Group Members* Motivation &amp; Summary Slide  * Define the core message or hypothesis of your project.  * Describe the questions you asked, and _why_ you asked them  * Describe whether you were able to answer these questions to your satisfaction, and briefly summarize your findings* Questions &amp; Data  * Elaborate on the questions you asked, describing what kinds of data you needed to answer them, and where you found it* Data Cleanup &amp; Exploration  * Describe the exploration and cleanup process  * Discuss insights you had while exploring the data that you didn't anticipate  * Discuss any problems that arose after exploring the data, and how you resolved them  * Present and discuss interesting figures developed during exploration, ideally with the help of </a:t>
            </a:r>
            <a:r>
              <a:rPr lang="en-US" dirty="0" err="1"/>
              <a:t>Jupyter</a:t>
            </a:r>
            <a:r>
              <a:rPr lang="en-US" dirty="0"/>
              <a:t> Notebook* Data Analysis  * Discuss the steps you took to analyze the data and answer each question you asked in your proposal  * Present and discuss interesting figures developed during analysis, ideally with the help of </a:t>
            </a:r>
            <a:r>
              <a:rPr lang="en-US" dirty="0" err="1"/>
              <a:t>Jupyter</a:t>
            </a:r>
            <a:r>
              <a:rPr lang="en-US" dirty="0"/>
              <a:t> Notebook* Discussion  * Discuss your findings. Did you find what you expected to find? If not, why not? What inferences or general conclusions can you draw from your analysis?* Post Mortem  * Discuss any difficulties that arose, and how you dealt with them  * Discuss any additional questions that came up, but which you didn't have time to answer: What would you research next, if you had two more weeks?* Questions  * Open-floor Q&amp;A with the audience</a:t>
            </a:r>
          </a:p>
        </p:txBody>
      </p:sp>
      <p:sp>
        <p:nvSpPr>
          <p:cNvPr id="4" name="Slide Number Placeholder 3"/>
          <p:cNvSpPr>
            <a:spLocks noGrp="1"/>
          </p:cNvSpPr>
          <p:nvPr>
            <p:ph type="sldNum" sz="quarter" idx="5"/>
          </p:nvPr>
        </p:nvSpPr>
        <p:spPr/>
        <p:txBody>
          <a:bodyPr/>
          <a:lstStyle/>
          <a:p>
            <a:fld id="{3F31A6CF-2553-465A-8CF4-E917BC559326}" type="slidenum">
              <a:rPr lang="en-US" smtClean="0"/>
              <a:t>1</a:t>
            </a:fld>
            <a:endParaRPr lang="en-US"/>
          </a:p>
        </p:txBody>
      </p:sp>
    </p:spTree>
    <p:extLst>
      <p:ext uri="{BB962C8B-B14F-4D97-AF65-F5344CB8AC3E}">
        <p14:creationId xmlns:p14="http://schemas.microsoft.com/office/powerpoint/2010/main" val="2729985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data limitations; Apple users only</a:t>
            </a:r>
          </a:p>
          <a:p>
            <a:r>
              <a:rPr lang="en-US" dirty="0"/>
              <a:t>Tracked by cell phone measurements </a:t>
            </a:r>
          </a:p>
          <a:p>
            <a:r>
              <a:rPr lang="en-US" dirty="0"/>
              <a:t>Looking at these graphs, SF residents increase in mobility around their homes has increased more so than in LA county</a:t>
            </a:r>
          </a:p>
          <a:p>
            <a:r>
              <a:rPr lang="en-US" dirty="0"/>
              <a:t>Conversely, SF county residents also saw a greater decrease in mobility at their workplace, indicating SF county residents may have more WFH options and less need to be in a work place environment setting</a:t>
            </a:r>
          </a:p>
          <a:p>
            <a:r>
              <a:rPr lang="en-US" dirty="0"/>
              <a:t>The percent increase in home mobility and decreased in workplace mobility is greater in SF county</a:t>
            </a:r>
          </a:p>
          <a:p>
            <a:r>
              <a:rPr lang="en-US" dirty="0"/>
              <a:t>Next we look at the industries to see if there are any clues as to why workers in SF county may have more potential for WFH versus LA</a:t>
            </a:r>
          </a:p>
          <a:p>
            <a:endParaRPr lang="en-US" dirty="0"/>
          </a:p>
          <a:p>
            <a:r>
              <a:rPr lang="en-US" dirty="0"/>
              <a:t>Discuss the steps you took to analyze the data and answer each question you asked in your proposal  * Present and discuss interesting figures developed during analysis, ideally with the help of </a:t>
            </a:r>
            <a:r>
              <a:rPr lang="en-US" dirty="0" err="1"/>
              <a:t>Jupyter</a:t>
            </a:r>
            <a:r>
              <a:rPr lang="en-US" dirty="0"/>
              <a:t> Notebook</a:t>
            </a:r>
          </a:p>
        </p:txBody>
      </p:sp>
      <p:sp>
        <p:nvSpPr>
          <p:cNvPr id="4" name="Slide Number Placeholder 3"/>
          <p:cNvSpPr>
            <a:spLocks noGrp="1"/>
          </p:cNvSpPr>
          <p:nvPr>
            <p:ph type="sldNum" sz="quarter" idx="5"/>
          </p:nvPr>
        </p:nvSpPr>
        <p:spPr/>
        <p:txBody>
          <a:bodyPr/>
          <a:lstStyle/>
          <a:p>
            <a:fld id="{3F31A6CF-2553-465A-8CF4-E917BC559326}" type="slidenum">
              <a:rPr lang="en-US" smtClean="0"/>
              <a:t>12</a:t>
            </a:fld>
            <a:endParaRPr lang="en-US"/>
          </a:p>
        </p:txBody>
      </p:sp>
    </p:spTree>
    <p:extLst>
      <p:ext uri="{BB962C8B-B14F-4D97-AF65-F5344CB8AC3E}">
        <p14:creationId xmlns:p14="http://schemas.microsoft.com/office/powerpoint/2010/main" val="1835598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top 10 employment industries, could see a correlation in what jobs could offer work from home advantages between the two areas?</a:t>
            </a:r>
          </a:p>
        </p:txBody>
      </p:sp>
      <p:sp>
        <p:nvSpPr>
          <p:cNvPr id="4" name="Slide Number Placeholder 3"/>
          <p:cNvSpPr>
            <a:spLocks noGrp="1"/>
          </p:cNvSpPr>
          <p:nvPr>
            <p:ph type="sldNum" sz="quarter" idx="5"/>
          </p:nvPr>
        </p:nvSpPr>
        <p:spPr/>
        <p:txBody>
          <a:bodyPr/>
          <a:lstStyle/>
          <a:p>
            <a:fld id="{3F31A6CF-2553-465A-8CF4-E917BC559326}" type="slidenum">
              <a:rPr lang="en-US" smtClean="0"/>
              <a:t>13</a:t>
            </a:fld>
            <a:endParaRPr lang="en-US"/>
          </a:p>
        </p:txBody>
      </p:sp>
    </p:spTree>
    <p:extLst>
      <p:ext uri="{BB962C8B-B14F-4D97-AF65-F5344CB8AC3E}">
        <p14:creationId xmlns:p14="http://schemas.microsoft.com/office/powerpoint/2010/main" val="460425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surprisingly. Film industry a top employer for LA county. </a:t>
            </a:r>
          </a:p>
        </p:txBody>
      </p:sp>
      <p:sp>
        <p:nvSpPr>
          <p:cNvPr id="4" name="Slide Number Placeholder 3"/>
          <p:cNvSpPr>
            <a:spLocks noGrp="1"/>
          </p:cNvSpPr>
          <p:nvPr>
            <p:ph type="sldNum" sz="quarter" idx="5"/>
          </p:nvPr>
        </p:nvSpPr>
        <p:spPr/>
        <p:txBody>
          <a:bodyPr/>
          <a:lstStyle/>
          <a:p>
            <a:fld id="{3F31A6CF-2553-465A-8CF4-E917BC559326}" type="slidenum">
              <a:rPr lang="en-US" smtClean="0"/>
              <a:t>14</a:t>
            </a:fld>
            <a:endParaRPr lang="en-US"/>
          </a:p>
        </p:txBody>
      </p:sp>
    </p:spTree>
    <p:extLst>
      <p:ext uri="{BB962C8B-B14F-4D97-AF65-F5344CB8AC3E}">
        <p14:creationId xmlns:p14="http://schemas.microsoft.com/office/powerpoint/2010/main" val="4160448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Dramatic decreases in mobility in SF county. Retail and recreation has decreased especially in relation to LA county </a:t>
            </a:r>
          </a:p>
        </p:txBody>
      </p:sp>
      <p:sp>
        <p:nvSpPr>
          <p:cNvPr id="4" name="Slide Number Placeholder 3"/>
          <p:cNvSpPr>
            <a:spLocks noGrp="1"/>
          </p:cNvSpPr>
          <p:nvPr>
            <p:ph type="sldNum" sz="quarter" idx="5"/>
          </p:nvPr>
        </p:nvSpPr>
        <p:spPr/>
        <p:txBody>
          <a:bodyPr/>
          <a:lstStyle/>
          <a:p>
            <a:fld id="{3F31A6CF-2553-465A-8CF4-E917BC559326}" type="slidenum">
              <a:rPr lang="en-US" smtClean="0"/>
              <a:t>15</a:t>
            </a:fld>
            <a:endParaRPr lang="en-US"/>
          </a:p>
        </p:txBody>
      </p:sp>
    </p:spTree>
    <p:extLst>
      <p:ext uri="{BB962C8B-B14F-4D97-AF65-F5344CB8AC3E}">
        <p14:creationId xmlns:p14="http://schemas.microsoft.com/office/powerpoint/2010/main" val="33970138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Jan and Feb is pre-</a:t>
            </a:r>
            <a:r>
              <a:rPr lang="en-US" dirty="0" err="1"/>
              <a:t>Covid</a:t>
            </a:r>
            <a:r>
              <a:rPr lang="en-US" dirty="0"/>
              <a:t> in the US. </a:t>
            </a:r>
          </a:p>
          <a:p>
            <a:r>
              <a:rPr lang="en-US" dirty="0"/>
              <a:t>Important call outs include the high use of public transportation in SF county, the relatively even mix of driving and LA’s higher than national and SF county for walking, as this includes exercise and not limited to walking to work </a:t>
            </a:r>
            <a:r>
              <a:rPr lang="en-US" dirty="0" err="1"/>
              <a:t>etc</a:t>
            </a:r>
            <a:endParaRPr lang="en-US" dirty="0"/>
          </a:p>
          <a:p>
            <a:r>
              <a:rPr lang="en-US" dirty="0"/>
              <a:t>Compared to the US, SF county has dramatic changes in its mobility. Transit use has decreased by 85-90%, as demonstrated by pictures of deserted streets of SF, this data corroborates those images, as citizens have decreased their walking as a form of transportation or exercise as compared to pre-</a:t>
            </a:r>
            <a:r>
              <a:rPr lang="en-US" dirty="0" err="1"/>
              <a:t>Covid</a:t>
            </a:r>
            <a:r>
              <a:rPr lang="en-US" dirty="0"/>
              <a:t>. However, comparing SF and LA’s data to the nation, the perception that California is taking </a:t>
            </a:r>
            <a:r>
              <a:rPr lang="en-US" dirty="0" err="1"/>
              <a:t>covid</a:t>
            </a:r>
            <a:r>
              <a:rPr lang="en-US" dirty="0"/>
              <a:t> more seriously with stricter regulations and laws, this image helps tell this story as well. </a:t>
            </a:r>
          </a:p>
        </p:txBody>
      </p:sp>
      <p:sp>
        <p:nvSpPr>
          <p:cNvPr id="4" name="Slide Number Placeholder 3"/>
          <p:cNvSpPr>
            <a:spLocks noGrp="1"/>
          </p:cNvSpPr>
          <p:nvPr>
            <p:ph type="sldNum" sz="quarter" idx="5"/>
          </p:nvPr>
        </p:nvSpPr>
        <p:spPr/>
        <p:txBody>
          <a:bodyPr/>
          <a:lstStyle/>
          <a:p>
            <a:fld id="{3F31A6CF-2553-465A-8CF4-E917BC559326}" type="slidenum">
              <a:rPr lang="en-US" smtClean="0"/>
              <a:t>16</a:t>
            </a:fld>
            <a:endParaRPr lang="en-US"/>
          </a:p>
        </p:txBody>
      </p:sp>
    </p:spTree>
    <p:extLst>
      <p:ext uri="{BB962C8B-B14F-4D97-AF65-F5344CB8AC3E}">
        <p14:creationId xmlns:p14="http://schemas.microsoft.com/office/powerpoint/2010/main" val="645839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your findings. Did you find what you expected to find? If not, why not? What inferences or general conclusions can you draw from your analysis?</a:t>
            </a:r>
          </a:p>
        </p:txBody>
      </p:sp>
      <p:sp>
        <p:nvSpPr>
          <p:cNvPr id="4" name="Slide Number Placeholder 3"/>
          <p:cNvSpPr>
            <a:spLocks noGrp="1"/>
          </p:cNvSpPr>
          <p:nvPr>
            <p:ph type="sldNum" sz="quarter" idx="5"/>
          </p:nvPr>
        </p:nvSpPr>
        <p:spPr/>
        <p:txBody>
          <a:bodyPr/>
          <a:lstStyle/>
          <a:p>
            <a:fld id="{3F31A6CF-2553-465A-8CF4-E917BC559326}" type="slidenum">
              <a:rPr lang="en-US" smtClean="0"/>
              <a:t>17</a:t>
            </a:fld>
            <a:endParaRPr lang="en-US"/>
          </a:p>
        </p:txBody>
      </p:sp>
    </p:spTree>
    <p:extLst>
      <p:ext uri="{BB962C8B-B14F-4D97-AF65-F5344CB8AC3E}">
        <p14:creationId xmlns:p14="http://schemas.microsoft.com/office/powerpoint/2010/main" val="3009203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Discuss any difficulties that arose, and how you dealt with them  * Discuss any additional questions that came up, but which you didn't have time to answer: What would you research next, if you had two more weeks?</a:t>
            </a:r>
          </a:p>
        </p:txBody>
      </p:sp>
      <p:sp>
        <p:nvSpPr>
          <p:cNvPr id="4" name="Slide Number Placeholder 3"/>
          <p:cNvSpPr>
            <a:spLocks noGrp="1"/>
          </p:cNvSpPr>
          <p:nvPr>
            <p:ph type="sldNum" sz="quarter" idx="5"/>
          </p:nvPr>
        </p:nvSpPr>
        <p:spPr/>
        <p:txBody>
          <a:bodyPr/>
          <a:lstStyle/>
          <a:p>
            <a:fld id="{3F31A6CF-2553-465A-8CF4-E917BC559326}" type="slidenum">
              <a:rPr lang="en-US" smtClean="0"/>
              <a:t>18</a:t>
            </a:fld>
            <a:endParaRPr lang="en-US"/>
          </a:p>
        </p:txBody>
      </p:sp>
    </p:spTree>
    <p:extLst>
      <p:ext uri="{BB962C8B-B14F-4D97-AF65-F5344CB8AC3E}">
        <p14:creationId xmlns:p14="http://schemas.microsoft.com/office/powerpoint/2010/main" val="2392982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Presentation </a:t>
            </a:r>
            <a:r>
              <a:rPr lang="en-US" dirty="0" err="1"/>
              <a:t>GuidelinesYou</a:t>
            </a:r>
            <a:r>
              <a:rPr lang="en-US" dirty="0"/>
              <a:t> are free to structure your presentations to your liking, but students tend to have success with the following format.* Title Slide  * Include the name of the Project and Group Members* Motivation &amp; Summary Slide  * Define the core message or hypothesis of your project.  * Describe the questions you asked, and _why_ you asked them  * Describe whether you were able to answer these questions to your satisfaction, and briefly summarize your findings* Questions &amp; Data  * Elaborate on the questions you asked, describing what kinds of data you needed to answer them, and where you found it* Data Cleanup &amp; Exploration  * Describe the exploration and cleanup process  * Discuss insights you had while exploring the data that you didn't anticipate  * Discuss any problems that arose after exploring the data, and how you resolved them  * Present and discuss interesting figures developed during exploration, ideally with the help of </a:t>
            </a:r>
            <a:r>
              <a:rPr lang="en-US" dirty="0" err="1"/>
              <a:t>Jupyter</a:t>
            </a:r>
            <a:r>
              <a:rPr lang="en-US" dirty="0"/>
              <a:t> Notebook* Data Analysis  * Discuss the steps you took to analyze the data and answer each question you asked in your proposal  * Present and discuss interesting figures developed during analysis, ideally with the help of </a:t>
            </a:r>
            <a:r>
              <a:rPr lang="en-US" dirty="0" err="1"/>
              <a:t>Jupyter</a:t>
            </a:r>
            <a:r>
              <a:rPr lang="en-US" dirty="0"/>
              <a:t> Notebook* Discussion  * Discuss your findings. Did you find what you expected to find? If not, why not? What inferences or general conclusions can you draw from your analysis?* Post Mortem  * Discuss any difficulties that arose, and how you dealt with them  * Discuss any additional questions that came up, but which you didn't have time to answer: What would you research next, if you had two more weeks?* Questions  * Open-floor Q&amp;A with the audience</a:t>
            </a:r>
          </a:p>
        </p:txBody>
      </p:sp>
      <p:sp>
        <p:nvSpPr>
          <p:cNvPr id="4" name="Slide Number Placeholder 3"/>
          <p:cNvSpPr>
            <a:spLocks noGrp="1"/>
          </p:cNvSpPr>
          <p:nvPr>
            <p:ph type="sldNum" sz="quarter" idx="5"/>
          </p:nvPr>
        </p:nvSpPr>
        <p:spPr/>
        <p:txBody>
          <a:bodyPr/>
          <a:lstStyle/>
          <a:p>
            <a:fld id="{3F31A6CF-2553-465A-8CF4-E917BC559326}" type="slidenum">
              <a:rPr lang="en-US" smtClean="0"/>
              <a:t>19</a:t>
            </a:fld>
            <a:endParaRPr lang="en-US"/>
          </a:p>
        </p:txBody>
      </p:sp>
    </p:spTree>
    <p:extLst>
      <p:ext uri="{BB962C8B-B14F-4D97-AF65-F5344CB8AC3E}">
        <p14:creationId xmlns:p14="http://schemas.microsoft.com/office/powerpoint/2010/main" val="451008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31A6CF-2553-465A-8CF4-E917BC559326}" type="slidenum">
              <a:rPr lang="en-US" smtClean="0"/>
              <a:t>2</a:t>
            </a:fld>
            <a:endParaRPr lang="en-US"/>
          </a:p>
        </p:txBody>
      </p:sp>
    </p:spTree>
    <p:extLst>
      <p:ext uri="{BB962C8B-B14F-4D97-AF65-F5344CB8AC3E}">
        <p14:creationId xmlns:p14="http://schemas.microsoft.com/office/powerpoint/2010/main" val="2660380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define the core message or hypothesis of your project.  * Describe the questions you asked, and _why_ you asked them  * Describe whether you were able to answer these questions to your satisfaction, and briefly summarize your findings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Key driving question was why the difference in LA and SF. They are dramatic and well publicized within the state and no apparent answers are available. Thus, we wanted to look at COVID in these two main urban hubs of California </a:t>
            </a:r>
          </a:p>
          <a:p>
            <a:endParaRPr lang="en-US" dirty="0"/>
          </a:p>
        </p:txBody>
      </p:sp>
      <p:sp>
        <p:nvSpPr>
          <p:cNvPr id="4" name="Slide Number Placeholder 3"/>
          <p:cNvSpPr>
            <a:spLocks noGrp="1"/>
          </p:cNvSpPr>
          <p:nvPr>
            <p:ph type="sldNum" sz="quarter" idx="5"/>
          </p:nvPr>
        </p:nvSpPr>
        <p:spPr/>
        <p:txBody>
          <a:bodyPr/>
          <a:lstStyle/>
          <a:p>
            <a:fld id="{3F31A6CF-2553-465A-8CF4-E917BC559326}" type="slidenum">
              <a:rPr lang="en-US" smtClean="0"/>
              <a:t>3</a:t>
            </a:fld>
            <a:endParaRPr lang="en-US"/>
          </a:p>
        </p:txBody>
      </p:sp>
    </p:spTree>
    <p:extLst>
      <p:ext uri="{BB962C8B-B14F-4D97-AF65-F5344CB8AC3E}">
        <p14:creationId xmlns:p14="http://schemas.microsoft.com/office/powerpoint/2010/main" val="3587587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examined: </a:t>
            </a:r>
            <a:r>
              <a:rPr lang="en-US" dirty="0" err="1"/>
              <a:t>Covid</a:t>
            </a:r>
            <a:r>
              <a:rPr lang="en-US" dirty="0"/>
              <a:t> 19 data from public health agencies to measure testing, cases, hospitalizations, ICU beds and death rates between the two counties. We also looked at population data and key demographic data to see how socioeconomics could influence mobility and work from home abilities </a:t>
            </a:r>
          </a:p>
          <a:p>
            <a:r>
              <a:rPr lang="en-US" dirty="0"/>
              <a:t>Narrowing the scope was essential, thus we focused in on APPLE based mobility data. Of course this then limited us to Apple users only. For the scope of this project we felt comfortable with this data limitation  </a:t>
            </a:r>
          </a:p>
        </p:txBody>
      </p:sp>
      <p:sp>
        <p:nvSpPr>
          <p:cNvPr id="4" name="Slide Number Placeholder 3"/>
          <p:cNvSpPr>
            <a:spLocks noGrp="1"/>
          </p:cNvSpPr>
          <p:nvPr>
            <p:ph type="sldNum" sz="quarter" idx="5"/>
          </p:nvPr>
        </p:nvSpPr>
        <p:spPr/>
        <p:txBody>
          <a:bodyPr/>
          <a:lstStyle/>
          <a:p>
            <a:fld id="{3F31A6CF-2553-465A-8CF4-E917BC559326}" type="slidenum">
              <a:rPr lang="en-US" smtClean="0"/>
              <a:t>4</a:t>
            </a:fld>
            <a:endParaRPr lang="en-US"/>
          </a:p>
        </p:txBody>
      </p:sp>
    </p:spTree>
    <p:extLst>
      <p:ext uri="{BB962C8B-B14F-4D97-AF65-F5344CB8AC3E}">
        <p14:creationId xmlns:p14="http://schemas.microsoft.com/office/powerpoint/2010/main" val="2201176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the exploration and cleanup process  * Discuss insights you had while exploring the data that you didn't anticipate  * Discuss any problems that arose after exploring the data, and how you resolved them  * Present and discuss interesting figures developed during exploration, ideally with the help of </a:t>
            </a:r>
            <a:r>
              <a:rPr lang="en-US" dirty="0" err="1"/>
              <a:t>Jupyter</a:t>
            </a:r>
            <a:r>
              <a:rPr lang="en-US" dirty="0"/>
              <a:t> Notebook</a:t>
            </a:r>
          </a:p>
          <a:p>
            <a:r>
              <a:rPr lang="en-US" dirty="0"/>
              <a:t>Graphs were very busy and needed to be segmented based on our story</a:t>
            </a:r>
          </a:p>
          <a:p>
            <a:r>
              <a:rPr lang="en-US" dirty="0"/>
              <a:t>Lots of information to parse out, we end up having more data than we could reasonably use</a:t>
            </a:r>
          </a:p>
        </p:txBody>
      </p:sp>
      <p:sp>
        <p:nvSpPr>
          <p:cNvPr id="4" name="Slide Number Placeholder 3"/>
          <p:cNvSpPr>
            <a:spLocks noGrp="1"/>
          </p:cNvSpPr>
          <p:nvPr>
            <p:ph type="sldNum" sz="quarter" idx="5"/>
          </p:nvPr>
        </p:nvSpPr>
        <p:spPr/>
        <p:txBody>
          <a:bodyPr/>
          <a:lstStyle/>
          <a:p>
            <a:fld id="{3F31A6CF-2553-465A-8CF4-E917BC559326}" type="slidenum">
              <a:rPr lang="en-US" smtClean="0"/>
              <a:t>5</a:t>
            </a:fld>
            <a:endParaRPr lang="en-US"/>
          </a:p>
        </p:txBody>
      </p:sp>
    </p:spTree>
    <p:extLst>
      <p:ext uri="{BB962C8B-B14F-4D97-AF65-F5344CB8AC3E}">
        <p14:creationId xmlns:p14="http://schemas.microsoft.com/office/powerpoint/2010/main" val="4033794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31A6CF-2553-465A-8CF4-E917BC559326}" type="slidenum">
              <a:rPr lang="en-US" smtClean="0"/>
              <a:t>7</a:t>
            </a:fld>
            <a:endParaRPr lang="en-US"/>
          </a:p>
        </p:txBody>
      </p:sp>
    </p:spTree>
    <p:extLst>
      <p:ext uri="{BB962C8B-B14F-4D97-AF65-F5344CB8AC3E}">
        <p14:creationId xmlns:p14="http://schemas.microsoft.com/office/powerpoint/2010/main" val="3181069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Testing rates per capita were relatively equal in the early months, clear separation by beginning of July. SF county residents were tested more in comparison to LA county. Testing is key in reducing community spread. </a:t>
            </a:r>
          </a:p>
        </p:txBody>
      </p:sp>
      <p:sp>
        <p:nvSpPr>
          <p:cNvPr id="4" name="Slide Number Placeholder 3"/>
          <p:cNvSpPr>
            <a:spLocks noGrp="1"/>
          </p:cNvSpPr>
          <p:nvPr>
            <p:ph type="sldNum" sz="quarter" idx="5"/>
          </p:nvPr>
        </p:nvSpPr>
        <p:spPr/>
        <p:txBody>
          <a:bodyPr/>
          <a:lstStyle/>
          <a:p>
            <a:fld id="{3F31A6CF-2553-465A-8CF4-E917BC559326}" type="slidenum">
              <a:rPr lang="en-US" smtClean="0"/>
              <a:t>8</a:t>
            </a:fld>
            <a:endParaRPr lang="en-US"/>
          </a:p>
        </p:txBody>
      </p:sp>
    </p:spTree>
    <p:extLst>
      <p:ext uri="{BB962C8B-B14F-4D97-AF65-F5344CB8AC3E}">
        <p14:creationId xmlns:p14="http://schemas.microsoft.com/office/powerpoint/2010/main" val="1822357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Spike in positive cases in August, could be state wide backlog?? </a:t>
            </a:r>
          </a:p>
          <a:p>
            <a:r>
              <a:rPr lang="en-US" dirty="0"/>
              <a:t>Even with reduced testing, LA county had a considerable peak towards the end of July. </a:t>
            </a:r>
          </a:p>
          <a:p>
            <a:r>
              <a:rPr lang="en-US" dirty="0"/>
              <a:t>Cases between the counties are normalizing and have been steadily declining </a:t>
            </a:r>
          </a:p>
        </p:txBody>
      </p:sp>
      <p:sp>
        <p:nvSpPr>
          <p:cNvPr id="4" name="Slide Number Placeholder 3"/>
          <p:cNvSpPr>
            <a:spLocks noGrp="1"/>
          </p:cNvSpPr>
          <p:nvPr>
            <p:ph type="sldNum" sz="quarter" idx="5"/>
          </p:nvPr>
        </p:nvSpPr>
        <p:spPr/>
        <p:txBody>
          <a:bodyPr/>
          <a:lstStyle/>
          <a:p>
            <a:fld id="{3F31A6CF-2553-465A-8CF4-E917BC559326}" type="slidenum">
              <a:rPr lang="en-US" smtClean="0"/>
              <a:t>9</a:t>
            </a:fld>
            <a:endParaRPr lang="en-US"/>
          </a:p>
        </p:txBody>
      </p:sp>
    </p:spTree>
    <p:extLst>
      <p:ext uri="{BB962C8B-B14F-4D97-AF65-F5344CB8AC3E}">
        <p14:creationId xmlns:p14="http://schemas.microsoft.com/office/powerpoint/2010/main" val="291237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Dramatic differences in death rates between the counties. Back to original question, can  we see difference in mobility trends to explain?</a:t>
            </a:r>
          </a:p>
          <a:p>
            <a:endParaRPr lang="en-US" dirty="0"/>
          </a:p>
          <a:p>
            <a:r>
              <a:rPr lang="en-US" dirty="0"/>
              <a:t>These graphs again paint the picture of the dramatic differences in COVID-19 trajectories  </a:t>
            </a:r>
            <a:r>
              <a:rPr lang="en-US" dirty="0" err="1"/>
              <a:t>btwn</a:t>
            </a:r>
            <a:r>
              <a:rPr lang="en-US" dirty="0"/>
              <a:t> the two counties. LA’s death rate remains significantly higher than SF</a:t>
            </a:r>
          </a:p>
        </p:txBody>
      </p:sp>
      <p:sp>
        <p:nvSpPr>
          <p:cNvPr id="4" name="Slide Number Placeholder 3"/>
          <p:cNvSpPr>
            <a:spLocks noGrp="1"/>
          </p:cNvSpPr>
          <p:nvPr>
            <p:ph type="sldNum" sz="quarter" idx="5"/>
          </p:nvPr>
        </p:nvSpPr>
        <p:spPr/>
        <p:txBody>
          <a:bodyPr/>
          <a:lstStyle/>
          <a:p>
            <a:fld id="{3F31A6CF-2553-465A-8CF4-E917BC559326}" type="slidenum">
              <a:rPr lang="en-US" smtClean="0"/>
              <a:t>10</a:t>
            </a:fld>
            <a:endParaRPr lang="en-US"/>
          </a:p>
        </p:txBody>
      </p:sp>
    </p:spTree>
    <p:extLst>
      <p:ext uri="{BB962C8B-B14F-4D97-AF65-F5344CB8AC3E}">
        <p14:creationId xmlns:p14="http://schemas.microsoft.com/office/powerpoint/2010/main" val="1166693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75164-A5B5-4E74-A6D2-757BE69F73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D8958DE-F43C-4A33-B955-A3EB83559D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4F010AF-BDAA-4BAF-A8E2-6D2A9A8369CB}"/>
              </a:ext>
            </a:extLst>
          </p:cNvPr>
          <p:cNvSpPr>
            <a:spLocks noGrp="1"/>
          </p:cNvSpPr>
          <p:nvPr>
            <p:ph type="dt" sz="half" idx="10"/>
          </p:nvPr>
        </p:nvSpPr>
        <p:spPr/>
        <p:txBody>
          <a:bodyPr/>
          <a:lstStyle/>
          <a:p>
            <a:fld id="{646AA552-37B0-4BF6-9089-F39A13E95F00}" type="datetimeFigureOut">
              <a:rPr lang="en-US" smtClean="0"/>
              <a:t>10/7/2020</a:t>
            </a:fld>
            <a:endParaRPr lang="en-US"/>
          </a:p>
        </p:txBody>
      </p:sp>
      <p:sp>
        <p:nvSpPr>
          <p:cNvPr id="5" name="Footer Placeholder 4">
            <a:extLst>
              <a:ext uri="{FF2B5EF4-FFF2-40B4-BE49-F238E27FC236}">
                <a16:creationId xmlns:a16="http://schemas.microsoft.com/office/drawing/2014/main" id="{6E6CB50D-5842-478E-B532-B7F0EEC222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408804-7E50-4ABE-AC72-179813A54FC8}"/>
              </a:ext>
            </a:extLst>
          </p:cNvPr>
          <p:cNvSpPr>
            <a:spLocks noGrp="1"/>
          </p:cNvSpPr>
          <p:nvPr>
            <p:ph type="sldNum" sz="quarter" idx="12"/>
          </p:nvPr>
        </p:nvSpPr>
        <p:spPr/>
        <p:txBody>
          <a:bodyPr/>
          <a:lstStyle/>
          <a:p>
            <a:fld id="{D28DF535-8AD5-4DC9-B4A6-F233589997C5}" type="slidenum">
              <a:rPr lang="en-US" smtClean="0"/>
              <a:t>‹#›</a:t>
            </a:fld>
            <a:endParaRPr lang="en-US"/>
          </a:p>
        </p:txBody>
      </p:sp>
    </p:spTree>
    <p:extLst>
      <p:ext uri="{BB962C8B-B14F-4D97-AF65-F5344CB8AC3E}">
        <p14:creationId xmlns:p14="http://schemas.microsoft.com/office/powerpoint/2010/main" val="2558579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81595-DEBE-4E60-92D9-E5795125A9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75429E-7592-4F33-A597-824912A07C7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6E8C1A-F475-4DD7-B886-BC89FA3DFADE}"/>
              </a:ext>
            </a:extLst>
          </p:cNvPr>
          <p:cNvSpPr>
            <a:spLocks noGrp="1"/>
          </p:cNvSpPr>
          <p:nvPr>
            <p:ph type="dt" sz="half" idx="10"/>
          </p:nvPr>
        </p:nvSpPr>
        <p:spPr/>
        <p:txBody>
          <a:bodyPr/>
          <a:lstStyle/>
          <a:p>
            <a:fld id="{646AA552-37B0-4BF6-9089-F39A13E95F00}" type="datetimeFigureOut">
              <a:rPr lang="en-US" smtClean="0"/>
              <a:t>10/7/2020</a:t>
            </a:fld>
            <a:endParaRPr lang="en-US"/>
          </a:p>
        </p:txBody>
      </p:sp>
      <p:sp>
        <p:nvSpPr>
          <p:cNvPr id="5" name="Footer Placeholder 4">
            <a:extLst>
              <a:ext uri="{FF2B5EF4-FFF2-40B4-BE49-F238E27FC236}">
                <a16:creationId xmlns:a16="http://schemas.microsoft.com/office/drawing/2014/main" id="{C42A095E-A74B-4739-A243-5B4440F2A9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CBCF90-39B3-45CC-B7D9-3A7EC38FAA8E}"/>
              </a:ext>
            </a:extLst>
          </p:cNvPr>
          <p:cNvSpPr>
            <a:spLocks noGrp="1"/>
          </p:cNvSpPr>
          <p:nvPr>
            <p:ph type="sldNum" sz="quarter" idx="12"/>
          </p:nvPr>
        </p:nvSpPr>
        <p:spPr/>
        <p:txBody>
          <a:bodyPr/>
          <a:lstStyle/>
          <a:p>
            <a:fld id="{D28DF535-8AD5-4DC9-B4A6-F233589997C5}" type="slidenum">
              <a:rPr lang="en-US" smtClean="0"/>
              <a:t>‹#›</a:t>
            </a:fld>
            <a:endParaRPr lang="en-US"/>
          </a:p>
        </p:txBody>
      </p:sp>
    </p:spTree>
    <p:extLst>
      <p:ext uri="{BB962C8B-B14F-4D97-AF65-F5344CB8AC3E}">
        <p14:creationId xmlns:p14="http://schemas.microsoft.com/office/powerpoint/2010/main" val="3946043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994532-4CDA-46A8-943D-D20EA724CBA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359273-3E4A-4F41-8460-E2025A4DBF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60BC8A-9493-4590-8877-B5F0224E8688}"/>
              </a:ext>
            </a:extLst>
          </p:cNvPr>
          <p:cNvSpPr>
            <a:spLocks noGrp="1"/>
          </p:cNvSpPr>
          <p:nvPr>
            <p:ph type="dt" sz="half" idx="10"/>
          </p:nvPr>
        </p:nvSpPr>
        <p:spPr/>
        <p:txBody>
          <a:bodyPr/>
          <a:lstStyle/>
          <a:p>
            <a:fld id="{646AA552-37B0-4BF6-9089-F39A13E95F00}" type="datetimeFigureOut">
              <a:rPr lang="en-US" smtClean="0"/>
              <a:t>10/7/2020</a:t>
            </a:fld>
            <a:endParaRPr lang="en-US"/>
          </a:p>
        </p:txBody>
      </p:sp>
      <p:sp>
        <p:nvSpPr>
          <p:cNvPr id="5" name="Footer Placeholder 4">
            <a:extLst>
              <a:ext uri="{FF2B5EF4-FFF2-40B4-BE49-F238E27FC236}">
                <a16:creationId xmlns:a16="http://schemas.microsoft.com/office/drawing/2014/main" id="{4D756CF7-5DCE-4E15-A37C-6003630125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895BBB-EC13-4D0D-9619-59FE4721E7F5}"/>
              </a:ext>
            </a:extLst>
          </p:cNvPr>
          <p:cNvSpPr>
            <a:spLocks noGrp="1"/>
          </p:cNvSpPr>
          <p:nvPr>
            <p:ph type="sldNum" sz="quarter" idx="12"/>
          </p:nvPr>
        </p:nvSpPr>
        <p:spPr/>
        <p:txBody>
          <a:bodyPr/>
          <a:lstStyle/>
          <a:p>
            <a:fld id="{D28DF535-8AD5-4DC9-B4A6-F233589997C5}" type="slidenum">
              <a:rPr lang="en-US" smtClean="0"/>
              <a:t>‹#›</a:t>
            </a:fld>
            <a:endParaRPr lang="en-US"/>
          </a:p>
        </p:txBody>
      </p:sp>
    </p:spTree>
    <p:extLst>
      <p:ext uri="{BB962C8B-B14F-4D97-AF65-F5344CB8AC3E}">
        <p14:creationId xmlns:p14="http://schemas.microsoft.com/office/powerpoint/2010/main" val="3416735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DE9C3-9874-49DC-A18E-E05A25567A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1F0128-C49A-4AB5-8842-9E872A2565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1F7993-1157-4F1B-9EF1-7EB06838F6D8}"/>
              </a:ext>
            </a:extLst>
          </p:cNvPr>
          <p:cNvSpPr>
            <a:spLocks noGrp="1"/>
          </p:cNvSpPr>
          <p:nvPr>
            <p:ph type="dt" sz="half" idx="10"/>
          </p:nvPr>
        </p:nvSpPr>
        <p:spPr/>
        <p:txBody>
          <a:bodyPr/>
          <a:lstStyle/>
          <a:p>
            <a:fld id="{646AA552-37B0-4BF6-9089-F39A13E95F00}" type="datetimeFigureOut">
              <a:rPr lang="en-US" smtClean="0"/>
              <a:t>10/7/2020</a:t>
            </a:fld>
            <a:endParaRPr lang="en-US"/>
          </a:p>
        </p:txBody>
      </p:sp>
      <p:sp>
        <p:nvSpPr>
          <p:cNvPr id="5" name="Footer Placeholder 4">
            <a:extLst>
              <a:ext uri="{FF2B5EF4-FFF2-40B4-BE49-F238E27FC236}">
                <a16:creationId xmlns:a16="http://schemas.microsoft.com/office/drawing/2014/main" id="{DD3D4812-11CA-4F05-B2E0-BC0CFC9919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6CEAB4-4C76-46ED-946E-3D1514CC79F3}"/>
              </a:ext>
            </a:extLst>
          </p:cNvPr>
          <p:cNvSpPr>
            <a:spLocks noGrp="1"/>
          </p:cNvSpPr>
          <p:nvPr>
            <p:ph type="sldNum" sz="quarter" idx="12"/>
          </p:nvPr>
        </p:nvSpPr>
        <p:spPr/>
        <p:txBody>
          <a:bodyPr/>
          <a:lstStyle/>
          <a:p>
            <a:fld id="{D28DF535-8AD5-4DC9-B4A6-F233589997C5}" type="slidenum">
              <a:rPr lang="en-US" smtClean="0"/>
              <a:t>‹#›</a:t>
            </a:fld>
            <a:endParaRPr lang="en-US"/>
          </a:p>
        </p:txBody>
      </p:sp>
    </p:spTree>
    <p:extLst>
      <p:ext uri="{BB962C8B-B14F-4D97-AF65-F5344CB8AC3E}">
        <p14:creationId xmlns:p14="http://schemas.microsoft.com/office/powerpoint/2010/main" val="1213419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41F1C-8A11-4A35-A85E-48CF974D4F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4A309CC-373B-41BD-9C1E-82D3350304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43AF4-91F5-4E28-B587-76123B411F94}"/>
              </a:ext>
            </a:extLst>
          </p:cNvPr>
          <p:cNvSpPr>
            <a:spLocks noGrp="1"/>
          </p:cNvSpPr>
          <p:nvPr>
            <p:ph type="dt" sz="half" idx="10"/>
          </p:nvPr>
        </p:nvSpPr>
        <p:spPr/>
        <p:txBody>
          <a:bodyPr/>
          <a:lstStyle/>
          <a:p>
            <a:fld id="{646AA552-37B0-4BF6-9089-F39A13E95F00}" type="datetimeFigureOut">
              <a:rPr lang="en-US" smtClean="0"/>
              <a:t>10/7/2020</a:t>
            </a:fld>
            <a:endParaRPr lang="en-US"/>
          </a:p>
        </p:txBody>
      </p:sp>
      <p:sp>
        <p:nvSpPr>
          <p:cNvPr id="5" name="Footer Placeholder 4">
            <a:extLst>
              <a:ext uri="{FF2B5EF4-FFF2-40B4-BE49-F238E27FC236}">
                <a16:creationId xmlns:a16="http://schemas.microsoft.com/office/drawing/2014/main" id="{34E81219-A9BD-4EB7-A523-D80A7A4D9C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4DDC43-F00A-467C-BBE8-E6DA77BF2FC4}"/>
              </a:ext>
            </a:extLst>
          </p:cNvPr>
          <p:cNvSpPr>
            <a:spLocks noGrp="1"/>
          </p:cNvSpPr>
          <p:nvPr>
            <p:ph type="sldNum" sz="quarter" idx="12"/>
          </p:nvPr>
        </p:nvSpPr>
        <p:spPr/>
        <p:txBody>
          <a:bodyPr/>
          <a:lstStyle/>
          <a:p>
            <a:fld id="{D28DF535-8AD5-4DC9-B4A6-F233589997C5}" type="slidenum">
              <a:rPr lang="en-US" smtClean="0"/>
              <a:t>‹#›</a:t>
            </a:fld>
            <a:endParaRPr lang="en-US"/>
          </a:p>
        </p:txBody>
      </p:sp>
    </p:spTree>
    <p:extLst>
      <p:ext uri="{BB962C8B-B14F-4D97-AF65-F5344CB8AC3E}">
        <p14:creationId xmlns:p14="http://schemas.microsoft.com/office/powerpoint/2010/main" val="2022591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DD6F7-1BA6-4EB1-B997-A1F2DAC1D9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7460AD-A099-4862-93C5-47E3EDBF67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2F5CBEA-50A4-4F15-82F3-55190A80E70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DC9B7C4-A662-4F1C-9868-78EF2D05963A}"/>
              </a:ext>
            </a:extLst>
          </p:cNvPr>
          <p:cNvSpPr>
            <a:spLocks noGrp="1"/>
          </p:cNvSpPr>
          <p:nvPr>
            <p:ph type="dt" sz="half" idx="10"/>
          </p:nvPr>
        </p:nvSpPr>
        <p:spPr/>
        <p:txBody>
          <a:bodyPr/>
          <a:lstStyle/>
          <a:p>
            <a:fld id="{646AA552-37B0-4BF6-9089-F39A13E95F00}" type="datetimeFigureOut">
              <a:rPr lang="en-US" smtClean="0"/>
              <a:t>10/7/2020</a:t>
            </a:fld>
            <a:endParaRPr lang="en-US"/>
          </a:p>
        </p:txBody>
      </p:sp>
      <p:sp>
        <p:nvSpPr>
          <p:cNvPr id="6" name="Footer Placeholder 5">
            <a:extLst>
              <a:ext uri="{FF2B5EF4-FFF2-40B4-BE49-F238E27FC236}">
                <a16:creationId xmlns:a16="http://schemas.microsoft.com/office/drawing/2014/main" id="{F3C122A9-361C-4728-A33C-438A623C27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A5EEFD-3763-4AED-9081-708A897E281E}"/>
              </a:ext>
            </a:extLst>
          </p:cNvPr>
          <p:cNvSpPr>
            <a:spLocks noGrp="1"/>
          </p:cNvSpPr>
          <p:nvPr>
            <p:ph type="sldNum" sz="quarter" idx="12"/>
          </p:nvPr>
        </p:nvSpPr>
        <p:spPr/>
        <p:txBody>
          <a:bodyPr/>
          <a:lstStyle/>
          <a:p>
            <a:fld id="{D28DF535-8AD5-4DC9-B4A6-F233589997C5}" type="slidenum">
              <a:rPr lang="en-US" smtClean="0"/>
              <a:t>‹#›</a:t>
            </a:fld>
            <a:endParaRPr lang="en-US"/>
          </a:p>
        </p:txBody>
      </p:sp>
    </p:spTree>
    <p:extLst>
      <p:ext uri="{BB962C8B-B14F-4D97-AF65-F5344CB8AC3E}">
        <p14:creationId xmlns:p14="http://schemas.microsoft.com/office/powerpoint/2010/main" val="2415093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0B3CD-FBEF-4F36-8FF6-E7F6ED1A3D1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503BAC7-5E63-4D54-8AEB-BC1108C42D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4B4392D-7BAE-4685-AC13-542AA61319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3F777D-9363-467A-A104-ED64E776AE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02340B-A6C2-4C27-B354-F72821E904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398657-9617-42B6-9744-32983EF22DB0}"/>
              </a:ext>
            </a:extLst>
          </p:cNvPr>
          <p:cNvSpPr>
            <a:spLocks noGrp="1"/>
          </p:cNvSpPr>
          <p:nvPr>
            <p:ph type="dt" sz="half" idx="10"/>
          </p:nvPr>
        </p:nvSpPr>
        <p:spPr/>
        <p:txBody>
          <a:bodyPr/>
          <a:lstStyle/>
          <a:p>
            <a:fld id="{646AA552-37B0-4BF6-9089-F39A13E95F00}" type="datetimeFigureOut">
              <a:rPr lang="en-US" smtClean="0"/>
              <a:t>10/7/2020</a:t>
            </a:fld>
            <a:endParaRPr lang="en-US"/>
          </a:p>
        </p:txBody>
      </p:sp>
      <p:sp>
        <p:nvSpPr>
          <p:cNvPr id="8" name="Footer Placeholder 7">
            <a:extLst>
              <a:ext uri="{FF2B5EF4-FFF2-40B4-BE49-F238E27FC236}">
                <a16:creationId xmlns:a16="http://schemas.microsoft.com/office/drawing/2014/main" id="{C7CFAE90-E768-42D9-B880-56230A95E48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3852AB-2D10-41BC-A27B-A11C2D87D815}"/>
              </a:ext>
            </a:extLst>
          </p:cNvPr>
          <p:cNvSpPr>
            <a:spLocks noGrp="1"/>
          </p:cNvSpPr>
          <p:nvPr>
            <p:ph type="sldNum" sz="quarter" idx="12"/>
          </p:nvPr>
        </p:nvSpPr>
        <p:spPr/>
        <p:txBody>
          <a:bodyPr/>
          <a:lstStyle/>
          <a:p>
            <a:fld id="{D28DF535-8AD5-4DC9-B4A6-F233589997C5}" type="slidenum">
              <a:rPr lang="en-US" smtClean="0"/>
              <a:t>‹#›</a:t>
            </a:fld>
            <a:endParaRPr lang="en-US"/>
          </a:p>
        </p:txBody>
      </p:sp>
    </p:spTree>
    <p:extLst>
      <p:ext uri="{BB962C8B-B14F-4D97-AF65-F5344CB8AC3E}">
        <p14:creationId xmlns:p14="http://schemas.microsoft.com/office/powerpoint/2010/main" val="29991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193CA-B415-4B2D-B727-AAC19CC4D3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AA11E7-B5D4-44BD-A84D-23C2E8390C02}"/>
              </a:ext>
            </a:extLst>
          </p:cNvPr>
          <p:cNvSpPr>
            <a:spLocks noGrp="1"/>
          </p:cNvSpPr>
          <p:nvPr>
            <p:ph type="dt" sz="half" idx="10"/>
          </p:nvPr>
        </p:nvSpPr>
        <p:spPr/>
        <p:txBody>
          <a:bodyPr/>
          <a:lstStyle/>
          <a:p>
            <a:fld id="{646AA552-37B0-4BF6-9089-F39A13E95F00}" type="datetimeFigureOut">
              <a:rPr lang="en-US" smtClean="0"/>
              <a:t>10/7/2020</a:t>
            </a:fld>
            <a:endParaRPr lang="en-US"/>
          </a:p>
        </p:txBody>
      </p:sp>
      <p:sp>
        <p:nvSpPr>
          <p:cNvPr id="4" name="Footer Placeholder 3">
            <a:extLst>
              <a:ext uri="{FF2B5EF4-FFF2-40B4-BE49-F238E27FC236}">
                <a16:creationId xmlns:a16="http://schemas.microsoft.com/office/drawing/2014/main" id="{A803688D-F8DA-4E8D-B59B-C961A80F11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48C348-9011-4636-B643-645A55EF78E2}"/>
              </a:ext>
            </a:extLst>
          </p:cNvPr>
          <p:cNvSpPr>
            <a:spLocks noGrp="1"/>
          </p:cNvSpPr>
          <p:nvPr>
            <p:ph type="sldNum" sz="quarter" idx="12"/>
          </p:nvPr>
        </p:nvSpPr>
        <p:spPr/>
        <p:txBody>
          <a:bodyPr/>
          <a:lstStyle/>
          <a:p>
            <a:fld id="{D28DF535-8AD5-4DC9-B4A6-F233589997C5}" type="slidenum">
              <a:rPr lang="en-US" smtClean="0"/>
              <a:t>‹#›</a:t>
            </a:fld>
            <a:endParaRPr lang="en-US"/>
          </a:p>
        </p:txBody>
      </p:sp>
    </p:spTree>
    <p:extLst>
      <p:ext uri="{BB962C8B-B14F-4D97-AF65-F5344CB8AC3E}">
        <p14:creationId xmlns:p14="http://schemas.microsoft.com/office/powerpoint/2010/main" val="1066072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1A2B84-3B4E-4D95-B352-B1B325C98F68}"/>
              </a:ext>
            </a:extLst>
          </p:cNvPr>
          <p:cNvSpPr>
            <a:spLocks noGrp="1"/>
          </p:cNvSpPr>
          <p:nvPr>
            <p:ph type="dt" sz="half" idx="10"/>
          </p:nvPr>
        </p:nvSpPr>
        <p:spPr/>
        <p:txBody>
          <a:bodyPr/>
          <a:lstStyle/>
          <a:p>
            <a:fld id="{646AA552-37B0-4BF6-9089-F39A13E95F00}" type="datetimeFigureOut">
              <a:rPr lang="en-US" smtClean="0"/>
              <a:t>10/7/2020</a:t>
            </a:fld>
            <a:endParaRPr lang="en-US"/>
          </a:p>
        </p:txBody>
      </p:sp>
      <p:sp>
        <p:nvSpPr>
          <p:cNvPr id="3" name="Footer Placeholder 2">
            <a:extLst>
              <a:ext uri="{FF2B5EF4-FFF2-40B4-BE49-F238E27FC236}">
                <a16:creationId xmlns:a16="http://schemas.microsoft.com/office/drawing/2014/main" id="{F2A5F9A7-E9A9-4BB6-84E1-481A1CEF62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E98EBF0-B3E3-4102-B26E-288255A0D26D}"/>
              </a:ext>
            </a:extLst>
          </p:cNvPr>
          <p:cNvSpPr>
            <a:spLocks noGrp="1"/>
          </p:cNvSpPr>
          <p:nvPr>
            <p:ph type="sldNum" sz="quarter" idx="12"/>
          </p:nvPr>
        </p:nvSpPr>
        <p:spPr/>
        <p:txBody>
          <a:bodyPr/>
          <a:lstStyle/>
          <a:p>
            <a:fld id="{D28DF535-8AD5-4DC9-B4A6-F233589997C5}" type="slidenum">
              <a:rPr lang="en-US" smtClean="0"/>
              <a:t>‹#›</a:t>
            </a:fld>
            <a:endParaRPr lang="en-US"/>
          </a:p>
        </p:txBody>
      </p:sp>
    </p:spTree>
    <p:extLst>
      <p:ext uri="{BB962C8B-B14F-4D97-AF65-F5344CB8AC3E}">
        <p14:creationId xmlns:p14="http://schemas.microsoft.com/office/powerpoint/2010/main" val="3005526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47E00-ADB4-4821-B3C5-D459EE5AA6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F711F2-6FD3-4794-95B8-E88B1CBA98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943715-E95B-4D1E-8B1C-C238CD615B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DBB834-CCEF-4C9D-A1A2-ECFEA2B82069}"/>
              </a:ext>
            </a:extLst>
          </p:cNvPr>
          <p:cNvSpPr>
            <a:spLocks noGrp="1"/>
          </p:cNvSpPr>
          <p:nvPr>
            <p:ph type="dt" sz="half" idx="10"/>
          </p:nvPr>
        </p:nvSpPr>
        <p:spPr/>
        <p:txBody>
          <a:bodyPr/>
          <a:lstStyle/>
          <a:p>
            <a:fld id="{646AA552-37B0-4BF6-9089-F39A13E95F00}" type="datetimeFigureOut">
              <a:rPr lang="en-US" smtClean="0"/>
              <a:t>10/7/2020</a:t>
            </a:fld>
            <a:endParaRPr lang="en-US"/>
          </a:p>
        </p:txBody>
      </p:sp>
      <p:sp>
        <p:nvSpPr>
          <p:cNvPr id="6" name="Footer Placeholder 5">
            <a:extLst>
              <a:ext uri="{FF2B5EF4-FFF2-40B4-BE49-F238E27FC236}">
                <a16:creationId xmlns:a16="http://schemas.microsoft.com/office/drawing/2014/main" id="{04FECFFF-85EF-4761-BF39-97846EB0D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FCDB92-2493-49B5-AF43-124FAE72A5FB}"/>
              </a:ext>
            </a:extLst>
          </p:cNvPr>
          <p:cNvSpPr>
            <a:spLocks noGrp="1"/>
          </p:cNvSpPr>
          <p:nvPr>
            <p:ph type="sldNum" sz="quarter" idx="12"/>
          </p:nvPr>
        </p:nvSpPr>
        <p:spPr/>
        <p:txBody>
          <a:bodyPr/>
          <a:lstStyle/>
          <a:p>
            <a:fld id="{D28DF535-8AD5-4DC9-B4A6-F233589997C5}" type="slidenum">
              <a:rPr lang="en-US" smtClean="0"/>
              <a:t>‹#›</a:t>
            </a:fld>
            <a:endParaRPr lang="en-US"/>
          </a:p>
        </p:txBody>
      </p:sp>
    </p:spTree>
    <p:extLst>
      <p:ext uri="{BB962C8B-B14F-4D97-AF65-F5344CB8AC3E}">
        <p14:creationId xmlns:p14="http://schemas.microsoft.com/office/powerpoint/2010/main" val="23874512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A1009-709C-4505-9AD9-E57598A1D3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B8C16D-E16C-4441-A171-C823B5814B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C260D45-6B07-4568-8FC5-3774D66837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682AEC-CF32-417A-9862-96D40E2AC951}"/>
              </a:ext>
            </a:extLst>
          </p:cNvPr>
          <p:cNvSpPr>
            <a:spLocks noGrp="1"/>
          </p:cNvSpPr>
          <p:nvPr>
            <p:ph type="dt" sz="half" idx="10"/>
          </p:nvPr>
        </p:nvSpPr>
        <p:spPr/>
        <p:txBody>
          <a:bodyPr/>
          <a:lstStyle/>
          <a:p>
            <a:fld id="{646AA552-37B0-4BF6-9089-F39A13E95F00}" type="datetimeFigureOut">
              <a:rPr lang="en-US" smtClean="0"/>
              <a:t>10/7/2020</a:t>
            </a:fld>
            <a:endParaRPr lang="en-US"/>
          </a:p>
        </p:txBody>
      </p:sp>
      <p:sp>
        <p:nvSpPr>
          <p:cNvPr id="6" name="Footer Placeholder 5">
            <a:extLst>
              <a:ext uri="{FF2B5EF4-FFF2-40B4-BE49-F238E27FC236}">
                <a16:creationId xmlns:a16="http://schemas.microsoft.com/office/drawing/2014/main" id="{39AF2B63-1EB8-4445-A506-17980D87A8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216AA3-2BD8-48EA-8104-21A144AAC356}"/>
              </a:ext>
            </a:extLst>
          </p:cNvPr>
          <p:cNvSpPr>
            <a:spLocks noGrp="1"/>
          </p:cNvSpPr>
          <p:nvPr>
            <p:ph type="sldNum" sz="quarter" idx="12"/>
          </p:nvPr>
        </p:nvSpPr>
        <p:spPr/>
        <p:txBody>
          <a:bodyPr/>
          <a:lstStyle/>
          <a:p>
            <a:fld id="{D28DF535-8AD5-4DC9-B4A6-F233589997C5}" type="slidenum">
              <a:rPr lang="en-US" smtClean="0"/>
              <a:t>‹#›</a:t>
            </a:fld>
            <a:endParaRPr lang="en-US"/>
          </a:p>
        </p:txBody>
      </p:sp>
    </p:spTree>
    <p:extLst>
      <p:ext uri="{BB962C8B-B14F-4D97-AF65-F5344CB8AC3E}">
        <p14:creationId xmlns:p14="http://schemas.microsoft.com/office/powerpoint/2010/main" val="198897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45DFEB-5981-4332-94B3-182C771AB1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F283255-DF28-4F20-87AA-AB138FA175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6F9941-DC1E-47FE-85DD-27821E819E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6AA552-37B0-4BF6-9089-F39A13E95F00}" type="datetimeFigureOut">
              <a:rPr lang="en-US" smtClean="0"/>
              <a:t>10/7/2020</a:t>
            </a:fld>
            <a:endParaRPr lang="en-US"/>
          </a:p>
        </p:txBody>
      </p:sp>
      <p:sp>
        <p:nvSpPr>
          <p:cNvPr id="5" name="Footer Placeholder 4">
            <a:extLst>
              <a:ext uri="{FF2B5EF4-FFF2-40B4-BE49-F238E27FC236}">
                <a16:creationId xmlns:a16="http://schemas.microsoft.com/office/drawing/2014/main" id="{50AECC7D-797F-40BD-9794-1F789B8EF1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33D6B24-5233-4535-8246-A766D499BE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8DF535-8AD5-4DC9-B4A6-F233589997C5}" type="slidenum">
              <a:rPr lang="en-US" smtClean="0"/>
              <a:t>‹#›</a:t>
            </a:fld>
            <a:endParaRPr lang="en-US"/>
          </a:p>
        </p:txBody>
      </p:sp>
    </p:spTree>
    <p:extLst>
      <p:ext uri="{BB962C8B-B14F-4D97-AF65-F5344CB8AC3E}">
        <p14:creationId xmlns:p14="http://schemas.microsoft.com/office/powerpoint/2010/main" val="9549686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B4D3D850-2041-4B7C-AED9-54DA385B1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Logo&#10;&#10;Description automatically generated">
            <a:extLst>
              <a:ext uri="{FF2B5EF4-FFF2-40B4-BE49-F238E27FC236}">
                <a16:creationId xmlns:a16="http://schemas.microsoft.com/office/drawing/2014/main" id="{BEB015F8-B8CD-4966-B08A-45FD2F37C9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546" r="6566"/>
          <a:stretch/>
        </p:blipFill>
        <p:spPr bwMode="auto">
          <a:xfrm>
            <a:off x="20" y="10"/>
            <a:ext cx="6095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n Francisco Giants - YouTube">
            <a:extLst>
              <a:ext uri="{FF2B5EF4-FFF2-40B4-BE49-F238E27FC236}">
                <a16:creationId xmlns:a16="http://schemas.microsoft.com/office/drawing/2014/main" id="{7FBC6F42-A3B2-40A0-9136-353512AA708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56" r="6955"/>
          <a:stretch/>
        </p:blipFill>
        <p:spPr bwMode="auto">
          <a:xfrm>
            <a:off x="6177718" y="-993422"/>
            <a:ext cx="7086844" cy="8342489"/>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B497CCB5-5FC2-473C-AFCC-2430CEF1DF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409915" y="1742916"/>
            <a:ext cx="3372170" cy="3372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ame 76">
            <a:extLst>
              <a:ext uri="{FF2B5EF4-FFF2-40B4-BE49-F238E27FC236}">
                <a16:creationId xmlns:a16="http://schemas.microsoft.com/office/drawing/2014/main" id="{599C8C75-BFDF-44E7-A028-EEB5EDD58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971277" y="1304278"/>
            <a:ext cx="4249446" cy="4249444"/>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ubtitle 2">
            <a:extLst>
              <a:ext uri="{FF2B5EF4-FFF2-40B4-BE49-F238E27FC236}">
                <a16:creationId xmlns:a16="http://schemas.microsoft.com/office/drawing/2014/main" id="{1CE3DD5F-0706-4C20-B6D3-67C3E7BB3EF0}"/>
              </a:ext>
            </a:extLst>
          </p:cNvPr>
          <p:cNvSpPr>
            <a:spLocks noGrp="1"/>
          </p:cNvSpPr>
          <p:nvPr>
            <p:ph type="subTitle" idx="1"/>
          </p:nvPr>
        </p:nvSpPr>
        <p:spPr>
          <a:xfrm>
            <a:off x="3318933" y="4007555"/>
            <a:ext cx="6009624" cy="2325512"/>
          </a:xfrm>
          <a:noFill/>
        </p:spPr>
        <p:txBody>
          <a:bodyPr>
            <a:normAutofit/>
          </a:bodyPr>
          <a:lstStyle/>
          <a:p>
            <a:r>
              <a:rPr lang="en-US" sz="4000" b="1" dirty="0">
                <a:solidFill>
                  <a:schemeClr val="tx1">
                    <a:lumMod val="95000"/>
                    <a:lumOff val="5000"/>
                  </a:schemeClr>
                </a:solidFill>
                <a:highlight>
                  <a:srgbClr val="C0C0C0"/>
                </a:highlight>
                <a:latin typeface="Bernard MT Condensed" panose="02050806060905020404" pitchFamily="18" charset="0"/>
              </a:rPr>
              <a:t>Tracking COVID-19 Cases in San Francisco and Los Angeles Counties based on Mobility Data</a:t>
            </a:r>
          </a:p>
        </p:txBody>
      </p:sp>
      <p:sp>
        <p:nvSpPr>
          <p:cNvPr id="2" name="Title 1">
            <a:extLst>
              <a:ext uri="{FF2B5EF4-FFF2-40B4-BE49-F238E27FC236}">
                <a16:creationId xmlns:a16="http://schemas.microsoft.com/office/drawing/2014/main" id="{1FEF727F-1E03-4ACF-AB71-DD977266EF04}"/>
              </a:ext>
            </a:extLst>
          </p:cNvPr>
          <p:cNvSpPr>
            <a:spLocks noGrp="1"/>
          </p:cNvSpPr>
          <p:nvPr>
            <p:ph type="ctrTitle"/>
          </p:nvPr>
        </p:nvSpPr>
        <p:spPr>
          <a:xfrm>
            <a:off x="4286858" y="2761554"/>
            <a:ext cx="3618284" cy="1345720"/>
          </a:xfrm>
          <a:noFill/>
        </p:spPr>
        <p:txBody>
          <a:bodyPr anchor="ctr">
            <a:normAutofit/>
          </a:bodyPr>
          <a:lstStyle/>
          <a:p>
            <a:r>
              <a:rPr lang="en-US" sz="8800" b="1" dirty="0">
                <a:solidFill>
                  <a:srgbClr val="080808"/>
                </a:solidFill>
                <a:latin typeface="Bernard MT Condensed" panose="02050806060905020404" pitchFamily="18" charset="0"/>
              </a:rPr>
              <a:t>VS.</a:t>
            </a:r>
          </a:p>
        </p:txBody>
      </p:sp>
    </p:spTree>
    <p:extLst>
      <p:ext uri="{BB962C8B-B14F-4D97-AF65-F5344CB8AC3E}">
        <p14:creationId xmlns:p14="http://schemas.microsoft.com/office/powerpoint/2010/main" val="3552784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B7DF0E-54F9-4298-ACAC-2BD7C5A5F383}"/>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5200" kern="1200" dirty="0">
                <a:solidFill>
                  <a:schemeClr val="tx1"/>
                </a:solidFill>
                <a:latin typeface="Arial Black" panose="020B0A04020102020204" pitchFamily="34" charset="0"/>
              </a:rPr>
              <a:t>COVID-19 Related Deaths</a:t>
            </a:r>
          </a:p>
        </p:txBody>
      </p:sp>
      <p:pic>
        <p:nvPicPr>
          <p:cNvPr id="5" name="Picture 2">
            <a:extLst>
              <a:ext uri="{FF2B5EF4-FFF2-40B4-BE49-F238E27FC236}">
                <a16:creationId xmlns:a16="http://schemas.microsoft.com/office/drawing/2014/main" id="{5A1F01C9-423D-49F2-82A5-71C397E537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30" b="3"/>
          <a:stretch/>
        </p:blipFill>
        <p:spPr bwMode="auto">
          <a:xfrm>
            <a:off x="198741" y="2410448"/>
            <a:ext cx="5803323" cy="389035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64110E09-E0A2-4FAD-9FFB-FF4860F339B7}"/>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l="428" r="3" b="3"/>
          <a:stretch/>
        </p:blipFill>
        <p:spPr bwMode="auto">
          <a:xfrm>
            <a:off x="6189934" y="2410448"/>
            <a:ext cx="5803323" cy="389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9738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A28860F4-FC98-41E5-9FDF-A28C6BC50FF1}"/>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kern="1200" dirty="0">
                <a:solidFill>
                  <a:srgbClr val="FFFFFF"/>
                </a:solidFill>
                <a:latin typeface="Arial Black" panose="020B0A04020102020204" pitchFamily="34" charset="0"/>
              </a:rPr>
              <a:t>Mobility Data Analysis </a:t>
            </a:r>
          </a:p>
        </p:txBody>
      </p:sp>
      <p:sp>
        <p:nvSpPr>
          <p:cNvPr id="5" name="Text Placeholder 4">
            <a:extLst>
              <a:ext uri="{FF2B5EF4-FFF2-40B4-BE49-F238E27FC236}">
                <a16:creationId xmlns:a16="http://schemas.microsoft.com/office/drawing/2014/main" id="{6C92E44F-2AF6-4EDE-9F17-47FBD824D205}"/>
              </a:ext>
            </a:extLst>
          </p:cNvPr>
          <p:cNvSpPr>
            <a:spLocks noGrp="1"/>
          </p:cNvSpPr>
          <p:nvPr>
            <p:ph type="body" idx="1"/>
          </p:nvPr>
        </p:nvSpPr>
        <p:spPr>
          <a:xfrm>
            <a:off x="3045368" y="4074718"/>
            <a:ext cx="6105194" cy="682079"/>
          </a:xfrm>
        </p:spPr>
        <p:txBody>
          <a:bodyPr vert="horz" lIns="91440" tIns="45720" rIns="91440" bIns="45720" rtlCol="0">
            <a:normAutofit/>
          </a:bodyPr>
          <a:lstStyle/>
          <a:p>
            <a:pPr algn="ctr"/>
            <a:endParaRPr lang="en-US" sz="2400" kern="1200">
              <a:solidFill>
                <a:srgbClr val="FFFFFF"/>
              </a:solidFill>
              <a:latin typeface="+mn-lt"/>
              <a:ea typeface="+mn-ea"/>
              <a:cs typeface="+mn-cs"/>
            </a:endParaRPr>
          </a:p>
        </p:txBody>
      </p:sp>
    </p:spTree>
    <p:extLst>
      <p:ext uri="{BB962C8B-B14F-4D97-AF65-F5344CB8AC3E}">
        <p14:creationId xmlns:p14="http://schemas.microsoft.com/office/powerpoint/2010/main" val="4192745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88F0B-DD8C-4474-8822-1E714E4982D4}"/>
              </a:ext>
            </a:extLst>
          </p:cNvPr>
          <p:cNvSpPr>
            <a:spLocks noGrp="1"/>
          </p:cNvSpPr>
          <p:nvPr>
            <p:ph type="title"/>
          </p:nvPr>
        </p:nvSpPr>
        <p:spPr/>
        <p:txBody>
          <a:bodyPr/>
          <a:lstStyle/>
          <a:p>
            <a:r>
              <a:rPr lang="en-US" b="1" dirty="0">
                <a:latin typeface="Arial Black" panose="020B0A04020102020204" pitchFamily="34" charset="0"/>
              </a:rPr>
              <a:t>Workplace &amp; Residential Mobility</a:t>
            </a:r>
          </a:p>
        </p:txBody>
      </p:sp>
      <p:pic>
        <p:nvPicPr>
          <p:cNvPr id="6" name="Picture 2">
            <a:extLst>
              <a:ext uri="{FF2B5EF4-FFF2-40B4-BE49-F238E27FC236}">
                <a16:creationId xmlns:a16="http://schemas.microsoft.com/office/drawing/2014/main" id="{1FF82688-B690-4CE4-A0B8-1EEF87AE484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93441" y="1825625"/>
            <a:ext cx="1000511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5357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28D1E49-2A21-4A83-A0E0-FB1597B4B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088B852E-5494-418B-A833-75CF016A9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74" name="Freeform 5">
              <a:extLst>
                <a:ext uri="{FF2B5EF4-FFF2-40B4-BE49-F238E27FC236}">
                  <a16:creationId xmlns:a16="http://schemas.microsoft.com/office/drawing/2014/main" id="{DF31E3C1-1A46-4329-9F80-B576692FEE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Freeform 6">
              <a:extLst>
                <a:ext uri="{FF2B5EF4-FFF2-40B4-BE49-F238E27FC236}">
                  <a16:creationId xmlns:a16="http://schemas.microsoft.com/office/drawing/2014/main" id="{294B4592-99CA-47B1-816F-CE2D44F65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Freeform 7">
              <a:extLst>
                <a:ext uri="{FF2B5EF4-FFF2-40B4-BE49-F238E27FC236}">
                  <a16:creationId xmlns:a16="http://schemas.microsoft.com/office/drawing/2014/main" id="{BF690E4C-72F8-4AC5-AF99-562763CC67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8">
              <a:extLst>
                <a:ext uri="{FF2B5EF4-FFF2-40B4-BE49-F238E27FC236}">
                  <a16:creationId xmlns:a16="http://schemas.microsoft.com/office/drawing/2014/main" id="{F834CDD4-CAB8-4ACC-9AAC-5399C743DE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Freeform 9">
              <a:extLst>
                <a:ext uri="{FF2B5EF4-FFF2-40B4-BE49-F238E27FC236}">
                  <a16:creationId xmlns:a16="http://schemas.microsoft.com/office/drawing/2014/main" id="{1AEB045A-6821-475B-A28E-047437ABEF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10">
              <a:extLst>
                <a:ext uri="{FF2B5EF4-FFF2-40B4-BE49-F238E27FC236}">
                  <a16:creationId xmlns:a16="http://schemas.microsoft.com/office/drawing/2014/main" id="{D9B790C0-3D34-4626-BAFB-6EB473F40C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11">
              <a:extLst>
                <a:ext uri="{FF2B5EF4-FFF2-40B4-BE49-F238E27FC236}">
                  <a16:creationId xmlns:a16="http://schemas.microsoft.com/office/drawing/2014/main" id="{EDA4D87F-91A4-4628-9A6E-F01820A7EE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12">
              <a:extLst>
                <a:ext uri="{FF2B5EF4-FFF2-40B4-BE49-F238E27FC236}">
                  <a16:creationId xmlns:a16="http://schemas.microsoft.com/office/drawing/2014/main" id="{045DAB88-124C-459C-A889-DAE9C9BE28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13">
              <a:extLst>
                <a:ext uri="{FF2B5EF4-FFF2-40B4-BE49-F238E27FC236}">
                  <a16:creationId xmlns:a16="http://schemas.microsoft.com/office/drawing/2014/main" id="{85D44010-1DAA-4CAC-B83F-7E3E8C455D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14">
              <a:extLst>
                <a:ext uri="{FF2B5EF4-FFF2-40B4-BE49-F238E27FC236}">
                  <a16:creationId xmlns:a16="http://schemas.microsoft.com/office/drawing/2014/main" id="{E8C01D66-5C93-4A2E-AA74-DE97574EA4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15">
              <a:extLst>
                <a:ext uri="{FF2B5EF4-FFF2-40B4-BE49-F238E27FC236}">
                  <a16:creationId xmlns:a16="http://schemas.microsoft.com/office/drawing/2014/main" id="{E2E1A6E1-6C4A-47D3-81E2-9F8624F1BB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3E849CB5-4526-49DC-B77B-A20FDB7FFD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17">
              <a:extLst>
                <a:ext uri="{FF2B5EF4-FFF2-40B4-BE49-F238E27FC236}">
                  <a16:creationId xmlns:a16="http://schemas.microsoft.com/office/drawing/2014/main" id="{5A18C8A4-FB2A-44C1-93D3-26C6DDFE0C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18">
              <a:extLst>
                <a:ext uri="{FF2B5EF4-FFF2-40B4-BE49-F238E27FC236}">
                  <a16:creationId xmlns:a16="http://schemas.microsoft.com/office/drawing/2014/main" id="{85D014FD-8C5A-4071-B19E-4910AAB618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19">
              <a:extLst>
                <a:ext uri="{FF2B5EF4-FFF2-40B4-BE49-F238E27FC236}">
                  <a16:creationId xmlns:a16="http://schemas.microsoft.com/office/drawing/2014/main" id="{A37D7262-3596-4026-9AD4-E94332E526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20">
              <a:extLst>
                <a:ext uri="{FF2B5EF4-FFF2-40B4-BE49-F238E27FC236}">
                  <a16:creationId xmlns:a16="http://schemas.microsoft.com/office/drawing/2014/main" id="{187E37E0-AAC3-4B33-AF36-334ACCBD33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Freeform 21">
              <a:extLst>
                <a:ext uri="{FF2B5EF4-FFF2-40B4-BE49-F238E27FC236}">
                  <a16:creationId xmlns:a16="http://schemas.microsoft.com/office/drawing/2014/main" id="{409758BB-8A0E-4BEB-BC0C-F410AD98CD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22">
              <a:extLst>
                <a:ext uri="{FF2B5EF4-FFF2-40B4-BE49-F238E27FC236}">
                  <a16:creationId xmlns:a16="http://schemas.microsoft.com/office/drawing/2014/main" id="{97C4EFE2-9D25-4978-BD9A-873B492702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Freeform 23">
              <a:extLst>
                <a:ext uri="{FF2B5EF4-FFF2-40B4-BE49-F238E27FC236}">
                  <a16:creationId xmlns:a16="http://schemas.microsoft.com/office/drawing/2014/main" id="{9CCAF82A-A0E0-4B55-A97B-EFFAE79AF7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Freeform 24">
              <a:extLst>
                <a:ext uri="{FF2B5EF4-FFF2-40B4-BE49-F238E27FC236}">
                  <a16:creationId xmlns:a16="http://schemas.microsoft.com/office/drawing/2014/main" id="{4F800DD8-3954-4F73-8807-16F1CFAC1E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Freeform 25">
              <a:extLst>
                <a:ext uri="{FF2B5EF4-FFF2-40B4-BE49-F238E27FC236}">
                  <a16:creationId xmlns:a16="http://schemas.microsoft.com/office/drawing/2014/main" id="{84E1C91A-4B06-4852-918C-6380FA986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C32DFF92-EEE7-47C6-AC35-161B5E859601}"/>
              </a:ext>
            </a:extLst>
          </p:cNvPr>
          <p:cNvSpPr>
            <a:spLocks noGrp="1"/>
          </p:cNvSpPr>
          <p:nvPr>
            <p:ph type="title"/>
          </p:nvPr>
        </p:nvSpPr>
        <p:spPr>
          <a:xfrm>
            <a:off x="904877" y="795527"/>
            <a:ext cx="10488547" cy="1190912"/>
          </a:xfrm>
        </p:spPr>
        <p:txBody>
          <a:bodyPr vert="horz" lIns="91440" tIns="45720" rIns="91440" bIns="45720" rtlCol="0" anchor="ctr">
            <a:normAutofit/>
          </a:bodyPr>
          <a:lstStyle/>
          <a:p>
            <a:pPr algn="ctr"/>
            <a:r>
              <a:rPr lang="en-US" sz="4000" kern="1200" dirty="0">
                <a:solidFill>
                  <a:schemeClr val="tx1"/>
                </a:solidFill>
                <a:latin typeface="Arial Black" panose="020B0A04020102020204" pitchFamily="34" charset="0"/>
              </a:rPr>
              <a:t>SF County Top 10 Areas of Employment</a:t>
            </a:r>
          </a:p>
        </p:txBody>
      </p:sp>
      <p:sp>
        <p:nvSpPr>
          <p:cNvPr id="96" name="Rectangle 95">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030" y="2250281"/>
            <a:ext cx="4959318" cy="3678237"/>
          </a:xfrm>
          <a:prstGeom prst="rect">
            <a:avLst/>
          </a:prstGeom>
          <a:solidFill>
            <a:schemeClr val="bg1"/>
          </a:solidFill>
          <a:ln w="19050">
            <a:solidFill>
              <a:srgbClr val="FF6247"/>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a:extLst>
              <a:ext uri="{FF2B5EF4-FFF2-40B4-BE49-F238E27FC236}">
                <a16:creationId xmlns:a16="http://schemas.microsoft.com/office/drawing/2014/main" id="{6FAFFE80-A743-4A05-ABCA-D7638487675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103257" y="2459227"/>
            <a:ext cx="4626864" cy="3235136"/>
          </a:xfrm>
          <a:prstGeom prst="rect">
            <a:avLst/>
          </a:prstGeom>
          <a:noFill/>
          <a:ln w="12700">
            <a:noFill/>
          </a:ln>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CD47CCA-22BA-4E74-96DA-1669EED1B5DA}"/>
              </a:ext>
            </a:extLst>
          </p:cNvPr>
          <p:cNvSpPr txBox="1"/>
          <p:nvPr/>
        </p:nvSpPr>
        <p:spPr>
          <a:xfrm>
            <a:off x="6380703" y="2228850"/>
            <a:ext cx="5028928" cy="3699669"/>
          </a:xfrm>
          <a:prstGeom prst="rect">
            <a:avLst/>
          </a:prstGeom>
        </p:spPr>
        <p:txBody>
          <a:bodyPr vert="horz" lIns="91440" tIns="45720" rIns="91440" bIns="45720" rtlCol="0" anchor="ctr">
            <a:normAutofit/>
          </a:bodyPr>
          <a:lstStyle/>
          <a:p>
            <a:pPr>
              <a:lnSpc>
                <a:spcPct val="90000"/>
              </a:lnSpc>
              <a:spcAft>
                <a:spcPts val="600"/>
              </a:spcAft>
              <a:buClr>
                <a:srgbClr val="FF6247"/>
              </a:buClr>
            </a:pPr>
            <a:r>
              <a:rPr lang="en-US" dirty="0">
                <a:latin typeface="Arial" panose="020B0604020202020204" pitchFamily="34" charset="0"/>
                <a:cs typeface="Arial" panose="020B0604020202020204" pitchFamily="34" charset="0"/>
              </a:rPr>
              <a:t>Top 10 Industries in SF County: </a:t>
            </a:r>
          </a:p>
          <a:p>
            <a:pPr marL="342900" indent="-228600">
              <a:lnSpc>
                <a:spcPct val="90000"/>
              </a:lnSpc>
              <a:spcAft>
                <a:spcPts val="600"/>
              </a:spcAft>
              <a:buClr>
                <a:srgbClr val="FF6247"/>
              </a:buClr>
              <a:buFont typeface="Arial" panose="020B0604020202020204" pitchFamily="34" charset="0"/>
              <a:buChar char="•"/>
            </a:pPr>
            <a:r>
              <a:rPr lang="en-US" dirty="0">
                <a:latin typeface="Arial" panose="020B0604020202020204" pitchFamily="34" charset="0"/>
                <a:cs typeface="Arial" panose="020B0604020202020204" pitchFamily="34" charset="0"/>
              </a:rPr>
              <a:t>Restaurants</a:t>
            </a:r>
          </a:p>
          <a:p>
            <a:pPr marL="342900" indent="-228600">
              <a:lnSpc>
                <a:spcPct val="90000"/>
              </a:lnSpc>
              <a:spcAft>
                <a:spcPts val="600"/>
              </a:spcAft>
              <a:buClr>
                <a:srgbClr val="FF6247"/>
              </a:buClr>
              <a:buFont typeface="Arial" panose="020B0604020202020204" pitchFamily="34" charset="0"/>
              <a:buChar char="•"/>
            </a:pPr>
            <a:r>
              <a:rPr lang="en-US" dirty="0">
                <a:latin typeface="Arial" panose="020B0604020202020204" pitchFamily="34" charset="0"/>
                <a:cs typeface="Arial" panose="020B0604020202020204" pitchFamily="34" charset="0"/>
              </a:rPr>
              <a:t>Health Care: Systems</a:t>
            </a:r>
          </a:p>
          <a:p>
            <a:pPr marL="342900" indent="-228600">
              <a:lnSpc>
                <a:spcPct val="90000"/>
              </a:lnSpc>
              <a:spcAft>
                <a:spcPts val="600"/>
              </a:spcAft>
              <a:buClr>
                <a:srgbClr val="FF6247"/>
              </a:buClr>
              <a:buFont typeface="Arial" panose="020B0604020202020204" pitchFamily="34" charset="0"/>
              <a:buChar char="•"/>
            </a:pPr>
            <a:r>
              <a:rPr lang="en-US" dirty="0">
                <a:latin typeface="Arial" panose="020B0604020202020204" pitchFamily="34" charset="0"/>
                <a:cs typeface="Arial" panose="020B0604020202020204" pitchFamily="34" charset="0"/>
              </a:rPr>
              <a:t>Travel Industry</a:t>
            </a:r>
          </a:p>
          <a:p>
            <a:pPr marL="342900" indent="-228600">
              <a:lnSpc>
                <a:spcPct val="90000"/>
              </a:lnSpc>
              <a:spcAft>
                <a:spcPts val="600"/>
              </a:spcAft>
              <a:buClr>
                <a:srgbClr val="FF6247"/>
              </a:buClr>
              <a:buFont typeface="Arial" panose="020B0604020202020204" pitchFamily="34" charset="0"/>
              <a:buChar char="•"/>
            </a:pPr>
            <a:r>
              <a:rPr lang="en-US" dirty="0">
                <a:latin typeface="Arial" panose="020B0604020202020204" pitchFamily="34" charset="0"/>
                <a:cs typeface="Arial" panose="020B0604020202020204" pitchFamily="34" charset="0"/>
              </a:rPr>
              <a:t>Grocery Stores</a:t>
            </a:r>
          </a:p>
          <a:p>
            <a:pPr marL="342900" indent="-228600">
              <a:lnSpc>
                <a:spcPct val="90000"/>
              </a:lnSpc>
              <a:spcAft>
                <a:spcPts val="600"/>
              </a:spcAft>
              <a:buClr>
                <a:srgbClr val="FF6247"/>
              </a:buClr>
              <a:buFont typeface="Arial" panose="020B0604020202020204" pitchFamily="34" charset="0"/>
              <a:buChar char="•"/>
            </a:pPr>
            <a:r>
              <a:rPr lang="en-US" dirty="0">
                <a:latin typeface="Arial" panose="020B0604020202020204" pitchFamily="34" charset="0"/>
                <a:cs typeface="Arial" panose="020B0604020202020204" pitchFamily="34" charset="0"/>
              </a:rPr>
              <a:t>Bars and Pubs</a:t>
            </a:r>
          </a:p>
          <a:p>
            <a:pPr marL="342900" indent="-228600">
              <a:lnSpc>
                <a:spcPct val="90000"/>
              </a:lnSpc>
              <a:spcAft>
                <a:spcPts val="600"/>
              </a:spcAft>
              <a:buClr>
                <a:srgbClr val="FF6247"/>
              </a:buClr>
              <a:buFont typeface="Arial" panose="020B0604020202020204" pitchFamily="34" charset="0"/>
              <a:buChar char="•"/>
            </a:pPr>
            <a:r>
              <a:rPr lang="en-US" dirty="0">
                <a:latin typeface="Arial" panose="020B0604020202020204" pitchFamily="34" charset="0"/>
                <a:cs typeface="Arial" panose="020B0604020202020204" pitchFamily="34" charset="0"/>
              </a:rPr>
              <a:t>Health Care: Outpatient (Ambulatory) Care</a:t>
            </a:r>
          </a:p>
          <a:p>
            <a:pPr marL="342900" indent="-228600">
              <a:lnSpc>
                <a:spcPct val="90000"/>
              </a:lnSpc>
              <a:spcAft>
                <a:spcPts val="600"/>
              </a:spcAft>
              <a:buClr>
                <a:srgbClr val="FF6247"/>
              </a:buClr>
              <a:buFont typeface="Arial" panose="020B0604020202020204" pitchFamily="34" charset="0"/>
              <a:buChar char="•"/>
            </a:pPr>
            <a:r>
              <a:rPr lang="en-US" dirty="0">
                <a:latin typeface="Arial" panose="020B0604020202020204" pitchFamily="34" charset="0"/>
                <a:cs typeface="Arial" panose="020B0604020202020204" pitchFamily="34" charset="0"/>
              </a:rPr>
              <a:t>Health Care: Physician Offices</a:t>
            </a:r>
          </a:p>
          <a:p>
            <a:pPr marL="342900" indent="-228600">
              <a:lnSpc>
                <a:spcPct val="90000"/>
              </a:lnSpc>
              <a:spcAft>
                <a:spcPts val="600"/>
              </a:spcAft>
              <a:buClr>
                <a:srgbClr val="FF6247"/>
              </a:buClr>
              <a:buFont typeface="Arial" panose="020B0604020202020204" pitchFamily="34" charset="0"/>
              <a:buChar char="•"/>
            </a:pPr>
            <a:r>
              <a:rPr lang="en-US" dirty="0">
                <a:latin typeface="Arial" panose="020B0604020202020204" pitchFamily="34" charset="0"/>
                <a:cs typeface="Arial" panose="020B0604020202020204" pitchFamily="34" charset="0"/>
              </a:rPr>
              <a:t>Child Care Services</a:t>
            </a:r>
          </a:p>
          <a:p>
            <a:pPr marL="342900" indent="-228600">
              <a:lnSpc>
                <a:spcPct val="90000"/>
              </a:lnSpc>
              <a:spcAft>
                <a:spcPts val="600"/>
              </a:spcAft>
              <a:buClr>
                <a:srgbClr val="FF6247"/>
              </a:buClr>
              <a:buFont typeface="Arial" panose="020B0604020202020204" pitchFamily="34" charset="0"/>
              <a:buChar char="•"/>
            </a:pPr>
            <a:r>
              <a:rPr lang="en-US" dirty="0">
                <a:latin typeface="Arial" panose="020B0604020202020204" pitchFamily="34" charset="0"/>
                <a:cs typeface="Arial" panose="020B0604020202020204" pitchFamily="34" charset="0"/>
              </a:rPr>
              <a:t>Museum and Historical Sites</a:t>
            </a:r>
          </a:p>
          <a:p>
            <a:pPr marL="342900" indent="-228600">
              <a:lnSpc>
                <a:spcPct val="90000"/>
              </a:lnSpc>
              <a:spcAft>
                <a:spcPts val="600"/>
              </a:spcAft>
              <a:buClr>
                <a:srgbClr val="FF6247"/>
              </a:buClr>
              <a:buFont typeface="Arial" panose="020B0604020202020204" pitchFamily="34" charset="0"/>
              <a:buChar char="•"/>
            </a:pPr>
            <a:r>
              <a:rPr lang="en-US" dirty="0">
                <a:latin typeface="Arial" panose="020B0604020202020204" pitchFamily="34" charset="0"/>
                <a:cs typeface="Arial" panose="020B0604020202020204" pitchFamily="34" charset="0"/>
              </a:rPr>
              <a:t>Personal Care Services </a:t>
            </a:r>
          </a:p>
        </p:txBody>
      </p:sp>
    </p:spTree>
    <p:extLst>
      <p:ext uri="{BB962C8B-B14F-4D97-AF65-F5344CB8AC3E}">
        <p14:creationId xmlns:p14="http://schemas.microsoft.com/office/powerpoint/2010/main" val="2296912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28D1E49-2A21-4A83-A0E0-FB1597B4B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088B852E-5494-418B-A833-75CF016A9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4" name="Freeform 5">
              <a:extLst>
                <a:ext uri="{FF2B5EF4-FFF2-40B4-BE49-F238E27FC236}">
                  <a16:creationId xmlns:a16="http://schemas.microsoft.com/office/drawing/2014/main" id="{DF31E3C1-1A46-4329-9F80-B576692FEE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294B4592-99CA-47B1-816F-CE2D44F65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BF690E4C-72F8-4AC5-AF99-562763CC67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8">
              <a:extLst>
                <a:ext uri="{FF2B5EF4-FFF2-40B4-BE49-F238E27FC236}">
                  <a16:creationId xmlns:a16="http://schemas.microsoft.com/office/drawing/2014/main" id="{F834CDD4-CAB8-4ACC-9AAC-5399C743DE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9">
              <a:extLst>
                <a:ext uri="{FF2B5EF4-FFF2-40B4-BE49-F238E27FC236}">
                  <a16:creationId xmlns:a16="http://schemas.microsoft.com/office/drawing/2014/main" id="{1AEB045A-6821-475B-A28E-047437ABEF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0">
              <a:extLst>
                <a:ext uri="{FF2B5EF4-FFF2-40B4-BE49-F238E27FC236}">
                  <a16:creationId xmlns:a16="http://schemas.microsoft.com/office/drawing/2014/main" id="{D9B790C0-3D34-4626-BAFB-6EB473F40C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1">
              <a:extLst>
                <a:ext uri="{FF2B5EF4-FFF2-40B4-BE49-F238E27FC236}">
                  <a16:creationId xmlns:a16="http://schemas.microsoft.com/office/drawing/2014/main" id="{EDA4D87F-91A4-4628-9A6E-F01820A7EE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2">
              <a:extLst>
                <a:ext uri="{FF2B5EF4-FFF2-40B4-BE49-F238E27FC236}">
                  <a16:creationId xmlns:a16="http://schemas.microsoft.com/office/drawing/2014/main" id="{045DAB88-124C-459C-A889-DAE9C9BE28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3">
              <a:extLst>
                <a:ext uri="{FF2B5EF4-FFF2-40B4-BE49-F238E27FC236}">
                  <a16:creationId xmlns:a16="http://schemas.microsoft.com/office/drawing/2014/main" id="{85D44010-1DAA-4CAC-B83F-7E3E8C455D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4">
              <a:extLst>
                <a:ext uri="{FF2B5EF4-FFF2-40B4-BE49-F238E27FC236}">
                  <a16:creationId xmlns:a16="http://schemas.microsoft.com/office/drawing/2014/main" id="{E8C01D66-5C93-4A2E-AA74-DE97574EA4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5">
              <a:extLst>
                <a:ext uri="{FF2B5EF4-FFF2-40B4-BE49-F238E27FC236}">
                  <a16:creationId xmlns:a16="http://schemas.microsoft.com/office/drawing/2014/main" id="{E2E1A6E1-6C4A-47D3-81E2-9F8624F1BB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3E849CB5-4526-49DC-B77B-A20FDB7FFD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7">
              <a:extLst>
                <a:ext uri="{FF2B5EF4-FFF2-40B4-BE49-F238E27FC236}">
                  <a16:creationId xmlns:a16="http://schemas.microsoft.com/office/drawing/2014/main" id="{5A18C8A4-FB2A-44C1-93D3-26C6DDFE0C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8">
              <a:extLst>
                <a:ext uri="{FF2B5EF4-FFF2-40B4-BE49-F238E27FC236}">
                  <a16:creationId xmlns:a16="http://schemas.microsoft.com/office/drawing/2014/main" id="{85D014FD-8C5A-4071-B19E-4910AAB618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19">
              <a:extLst>
                <a:ext uri="{FF2B5EF4-FFF2-40B4-BE49-F238E27FC236}">
                  <a16:creationId xmlns:a16="http://schemas.microsoft.com/office/drawing/2014/main" id="{A37D7262-3596-4026-9AD4-E94332E526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0">
              <a:extLst>
                <a:ext uri="{FF2B5EF4-FFF2-40B4-BE49-F238E27FC236}">
                  <a16:creationId xmlns:a16="http://schemas.microsoft.com/office/drawing/2014/main" id="{187E37E0-AAC3-4B33-AF36-334ACCBD33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1">
              <a:extLst>
                <a:ext uri="{FF2B5EF4-FFF2-40B4-BE49-F238E27FC236}">
                  <a16:creationId xmlns:a16="http://schemas.microsoft.com/office/drawing/2014/main" id="{409758BB-8A0E-4BEB-BC0C-F410AD98CD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2">
              <a:extLst>
                <a:ext uri="{FF2B5EF4-FFF2-40B4-BE49-F238E27FC236}">
                  <a16:creationId xmlns:a16="http://schemas.microsoft.com/office/drawing/2014/main" id="{97C4EFE2-9D25-4978-BD9A-873B492702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3">
              <a:extLst>
                <a:ext uri="{FF2B5EF4-FFF2-40B4-BE49-F238E27FC236}">
                  <a16:creationId xmlns:a16="http://schemas.microsoft.com/office/drawing/2014/main" id="{9CCAF82A-A0E0-4B55-A97B-EFFAE79AF7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4">
              <a:extLst>
                <a:ext uri="{FF2B5EF4-FFF2-40B4-BE49-F238E27FC236}">
                  <a16:creationId xmlns:a16="http://schemas.microsoft.com/office/drawing/2014/main" id="{4F800DD8-3954-4F73-8807-16F1CFAC1E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25">
              <a:extLst>
                <a:ext uri="{FF2B5EF4-FFF2-40B4-BE49-F238E27FC236}">
                  <a16:creationId xmlns:a16="http://schemas.microsoft.com/office/drawing/2014/main" id="{84E1C91A-4B06-4852-918C-6380FA986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6D58C3BB-387B-4A50-ABB1-3F5892FE9FA3}"/>
              </a:ext>
            </a:extLst>
          </p:cNvPr>
          <p:cNvSpPr>
            <a:spLocks noGrp="1"/>
          </p:cNvSpPr>
          <p:nvPr>
            <p:ph type="title"/>
          </p:nvPr>
        </p:nvSpPr>
        <p:spPr>
          <a:xfrm>
            <a:off x="904877" y="795527"/>
            <a:ext cx="10488547" cy="1190912"/>
          </a:xfrm>
        </p:spPr>
        <p:txBody>
          <a:bodyPr vert="horz" lIns="91440" tIns="45720" rIns="91440" bIns="45720" rtlCol="0" anchor="ctr">
            <a:normAutofit/>
          </a:bodyPr>
          <a:lstStyle/>
          <a:p>
            <a:pPr algn="ctr"/>
            <a:r>
              <a:rPr lang="en-US" sz="4000" dirty="0">
                <a:latin typeface="Arial Black" panose="020B0A04020102020204" pitchFamily="34" charset="0"/>
              </a:rPr>
              <a:t>LA County Top 10 Areas of Employment</a:t>
            </a:r>
            <a:endParaRPr lang="en-US" sz="4000" kern="1200" dirty="0">
              <a:solidFill>
                <a:schemeClr val="tx1"/>
              </a:solidFill>
              <a:latin typeface="Arial Black" panose="020B0A04020102020204" pitchFamily="34" charset="0"/>
            </a:endParaRPr>
          </a:p>
        </p:txBody>
      </p:sp>
      <p:sp>
        <p:nvSpPr>
          <p:cNvPr id="36" name="Rectangle 35">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030" y="2250281"/>
            <a:ext cx="4959318" cy="3678237"/>
          </a:xfrm>
          <a:prstGeom prst="rect">
            <a:avLst/>
          </a:prstGeom>
          <a:solidFill>
            <a:schemeClr val="bg1"/>
          </a:solidFill>
          <a:ln w="19050">
            <a:solidFill>
              <a:srgbClr val="6597ED"/>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6B7404E6-4775-4F00-BB31-862CBA0D085B}"/>
              </a:ext>
            </a:extLst>
          </p:cNvPr>
          <p:cNvPicPr>
            <a:picLocks noGrp="1" noChangeAspect="1"/>
          </p:cNvPicPr>
          <p:nvPr>
            <p:ph idx="1"/>
          </p:nvPr>
        </p:nvPicPr>
        <p:blipFill>
          <a:blip r:embed="rId3"/>
          <a:stretch>
            <a:fillRect/>
          </a:stretch>
        </p:blipFill>
        <p:spPr>
          <a:xfrm>
            <a:off x="1001712" y="2492692"/>
            <a:ext cx="4850859" cy="3106597"/>
          </a:xfrm>
          <a:prstGeom prst="rect">
            <a:avLst/>
          </a:prstGeom>
          <a:ln w="12700">
            <a:noFill/>
          </a:ln>
        </p:spPr>
      </p:pic>
      <p:sp>
        <p:nvSpPr>
          <p:cNvPr id="6" name="TextBox 5">
            <a:extLst>
              <a:ext uri="{FF2B5EF4-FFF2-40B4-BE49-F238E27FC236}">
                <a16:creationId xmlns:a16="http://schemas.microsoft.com/office/drawing/2014/main" id="{7D0EA323-7315-44A9-9E8B-7BF1CF25EFF9}"/>
              </a:ext>
            </a:extLst>
          </p:cNvPr>
          <p:cNvSpPr txBox="1"/>
          <p:nvPr/>
        </p:nvSpPr>
        <p:spPr>
          <a:xfrm>
            <a:off x="6380703" y="2228850"/>
            <a:ext cx="5028928" cy="3699669"/>
          </a:xfrm>
          <a:prstGeom prst="rect">
            <a:avLst/>
          </a:prstGeom>
        </p:spPr>
        <p:txBody>
          <a:bodyPr vert="horz" lIns="91440" tIns="45720" rIns="91440" bIns="45720" rtlCol="0" anchor="ctr">
            <a:normAutofit/>
          </a:bodyPr>
          <a:lstStyle/>
          <a:p>
            <a:pPr>
              <a:lnSpc>
                <a:spcPct val="90000"/>
              </a:lnSpc>
              <a:spcAft>
                <a:spcPts val="600"/>
              </a:spcAft>
              <a:buClr>
                <a:srgbClr val="6597ED"/>
              </a:buClr>
            </a:pPr>
            <a:r>
              <a:rPr lang="en-US" dirty="0">
                <a:latin typeface="Arial" panose="020B0604020202020204" pitchFamily="34" charset="0"/>
                <a:cs typeface="Arial" panose="020B0604020202020204" pitchFamily="34" charset="0"/>
              </a:rPr>
              <a:t>Top 10 Industries in LA County: </a:t>
            </a:r>
          </a:p>
          <a:p>
            <a:pPr marL="342900" indent="-228600">
              <a:lnSpc>
                <a:spcPct val="90000"/>
              </a:lnSpc>
              <a:spcAft>
                <a:spcPts val="600"/>
              </a:spcAft>
              <a:buClr>
                <a:srgbClr val="6597ED"/>
              </a:buClr>
              <a:buFont typeface="Arial" panose="020B0604020202020204" pitchFamily="34" charset="0"/>
              <a:buChar char="•"/>
            </a:pPr>
            <a:r>
              <a:rPr lang="en-US" dirty="0">
                <a:latin typeface="Arial" panose="020B0604020202020204" pitchFamily="34" charset="0"/>
                <a:cs typeface="Arial" panose="020B0604020202020204" pitchFamily="34" charset="0"/>
              </a:rPr>
              <a:t>Restaurants</a:t>
            </a:r>
          </a:p>
          <a:p>
            <a:pPr marL="342900" indent="-228600">
              <a:lnSpc>
                <a:spcPct val="90000"/>
              </a:lnSpc>
              <a:spcAft>
                <a:spcPts val="600"/>
              </a:spcAft>
              <a:buClr>
                <a:srgbClr val="6597ED"/>
              </a:buClr>
              <a:buFont typeface="Arial" panose="020B0604020202020204" pitchFamily="34" charset="0"/>
              <a:buChar char="•"/>
            </a:pPr>
            <a:r>
              <a:rPr lang="en-US" dirty="0">
                <a:latin typeface="Arial" panose="020B0604020202020204" pitchFamily="34" charset="0"/>
                <a:cs typeface="Arial" panose="020B0604020202020204" pitchFamily="34" charset="0"/>
              </a:rPr>
              <a:t>Health Care: Systems</a:t>
            </a:r>
          </a:p>
          <a:p>
            <a:pPr marL="342900" indent="-228600">
              <a:lnSpc>
                <a:spcPct val="90000"/>
              </a:lnSpc>
              <a:spcAft>
                <a:spcPts val="600"/>
              </a:spcAft>
              <a:buClr>
                <a:srgbClr val="6597ED"/>
              </a:buClr>
              <a:buFont typeface="Arial" panose="020B0604020202020204" pitchFamily="34" charset="0"/>
              <a:buChar char="•"/>
            </a:pPr>
            <a:r>
              <a:rPr lang="en-US" dirty="0">
                <a:latin typeface="Arial" panose="020B0604020202020204" pitchFamily="34" charset="0"/>
                <a:cs typeface="Arial" panose="020B0604020202020204" pitchFamily="34" charset="0"/>
              </a:rPr>
              <a:t>Film Industry</a:t>
            </a:r>
          </a:p>
          <a:p>
            <a:pPr marL="342900" indent="-228600">
              <a:lnSpc>
                <a:spcPct val="90000"/>
              </a:lnSpc>
              <a:spcAft>
                <a:spcPts val="600"/>
              </a:spcAft>
              <a:buClr>
                <a:srgbClr val="6597ED"/>
              </a:buClr>
              <a:buFont typeface="Arial" panose="020B0604020202020204" pitchFamily="34" charset="0"/>
              <a:buChar char="•"/>
            </a:pPr>
            <a:r>
              <a:rPr lang="en-US" dirty="0">
                <a:latin typeface="Arial" panose="020B0604020202020204" pitchFamily="34" charset="0"/>
                <a:cs typeface="Arial" panose="020B0604020202020204" pitchFamily="34" charset="0"/>
              </a:rPr>
              <a:t>Grocery Stores</a:t>
            </a:r>
          </a:p>
          <a:p>
            <a:pPr marL="342900" indent="-228600">
              <a:lnSpc>
                <a:spcPct val="90000"/>
              </a:lnSpc>
              <a:spcAft>
                <a:spcPts val="600"/>
              </a:spcAft>
              <a:buClr>
                <a:srgbClr val="6597ED"/>
              </a:buClr>
              <a:buFont typeface="Arial" panose="020B0604020202020204" pitchFamily="34" charset="0"/>
              <a:buChar char="•"/>
            </a:pPr>
            <a:r>
              <a:rPr lang="en-US" dirty="0">
                <a:latin typeface="Arial" panose="020B0604020202020204" pitchFamily="34" charset="0"/>
                <a:cs typeface="Arial" panose="020B0604020202020204" pitchFamily="34" charset="0"/>
              </a:rPr>
              <a:t>Health Care: Physician Offices</a:t>
            </a:r>
          </a:p>
          <a:p>
            <a:pPr marL="342900" indent="-228600">
              <a:lnSpc>
                <a:spcPct val="90000"/>
              </a:lnSpc>
              <a:spcAft>
                <a:spcPts val="600"/>
              </a:spcAft>
              <a:buClr>
                <a:srgbClr val="6597ED"/>
              </a:buClr>
              <a:buFont typeface="Arial" panose="020B0604020202020204" pitchFamily="34" charset="0"/>
              <a:buChar char="•"/>
            </a:pPr>
            <a:r>
              <a:rPr lang="en-US" dirty="0">
                <a:latin typeface="Arial" panose="020B0604020202020204" pitchFamily="34" charset="0"/>
                <a:cs typeface="Arial" panose="020B0604020202020204" pitchFamily="34" charset="0"/>
              </a:rPr>
              <a:t>Health Care: Outpatient (Ambulatory) Care</a:t>
            </a:r>
          </a:p>
          <a:p>
            <a:pPr marL="342900" indent="-228600">
              <a:lnSpc>
                <a:spcPct val="90000"/>
              </a:lnSpc>
              <a:spcAft>
                <a:spcPts val="600"/>
              </a:spcAft>
              <a:buClr>
                <a:srgbClr val="6597ED"/>
              </a:buClr>
              <a:buFont typeface="Arial" panose="020B0604020202020204" pitchFamily="34" charset="0"/>
              <a:buChar char="•"/>
            </a:pPr>
            <a:r>
              <a:rPr lang="en-US" dirty="0">
                <a:latin typeface="Arial" panose="020B0604020202020204" pitchFamily="34" charset="0"/>
                <a:cs typeface="Arial" panose="020B0604020202020204" pitchFamily="34" charset="0"/>
              </a:rPr>
              <a:t>Travel Industry</a:t>
            </a:r>
          </a:p>
          <a:p>
            <a:pPr marL="342900" indent="-228600">
              <a:lnSpc>
                <a:spcPct val="90000"/>
              </a:lnSpc>
              <a:spcAft>
                <a:spcPts val="600"/>
              </a:spcAft>
              <a:buClr>
                <a:srgbClr val="6597ED"/>
              </a:buClr>
              <a:buFont typeface="Arial" panose="020B0604020202020204" pitchFamily="34" charset="0"/>
              <a:buChar char="•"/>
            </a:pPr>
            <a:r>
              <a:rPr lang="en-US" dirty="0">
                <a:latin typeface="Arial" panose="020B0604020202020204" pitchFamily="34" charset="0"/>
                <a:cs typeface="Arial" panose="020B0604020202020204" pitchFamily="34" charset="0"/>
              </a:rPr>
              <a:t>Health Care: Skilled Nursing</a:t>
            </a:r>
          </a:p>
          <a:p>
            <a:pPr marL="342900" indent="-228600">
              <a:lnSpc>
                <a:spcPct val="90000"/>
              </a:lnSpc>
              <a:spcAft>
                <a:spcPts val="600"/>
              </a:spcAft>
              <a:buClr>
                <a:srgbClr val="6597ED"/>
              </a:buClr>
              <a:buFont typeface="Arial" panose="020B0604020202020204" pitchFamily="34" charset="0"/>
              <a:buChar char="•"/>
            </a:pPr>
            <a:r>
              <a:rPr lang="en-US" dirty="0">
                <a:latin typeface="Arial" panose="020B0604020202020204" pitchFamily="34" charset="0"/>
                <a:cs typeface="Arial" panose="020B0604020202020204" pitchFamily="34" charset="0"/>
              </a:rPr>
              <a:t>Air Travel</a:t>
            </a:r>
          </a:p>
          <a:p>
            <a:pPr marL="342900" indent="-228600">
              <a:lnSpc>
                <a:spcPct val="90000"/>
              </a:lnSpc>
              <a:spcAft>
                <a:spcPts val="600"/>
              </a:spcAft>
              <a:buClr>
                <a:srgbClr val="6597ED"/>
              </a:buClr>
              <a:buFont typeface="Arial" panose="020B0604020202020204" pitchFamily="34" charset="0"/>
              <a:buChar char="•"/>
            </a:pPr>
            <a:r>
              <a:rPr lang="en-US" dirty="0">
                <a:latin typeface="Arial" panose="020B0604020202020204" pitchFamily="34" charset="0"/>
                <a:cs typeface="Arial" panose="020B0604020202020204" pitchFamily="34" charset="0"/>
              </a:rPr>
              <a:t>Personal Care Services </a:t>
            </a:r>
          </a:p>
          <a:p>
            <a:pPr marL="342900" indent="-228600">
              <a:lnSpc>
                <a:spcPct val="90000"/>
              </a:lnSpc>
              <a:spcAft>
                <a:spcPts val="600"/>
              </a:spcAft>
              <a:buClr>
                <a:srgbClr val="6597ED"/>
              </a:buClr>
              <a:buFont typeface="Arial" panose="020B0604020202020204" pitchFamily="34" charset="0"/>
              <a:buChar char="•"/>
            </a:pPr>
            <a:endParaRPr lang="en-US" dirty="0"/>
          </a:p>
        </p:txBody>
      </p:sp>
    </p:spTree>
    <p:extLst>
      <p:ext uri="{BB962C8B-B14F-4D97-AF65-F5344CB8AC3E}">
        <p14:creationId xmlns:p14="http://schemas.microsoft.com/office/powerpoint/2010/main" val="1272017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4C65E-9154-4BCE-BB9B-2DCEAB2D5BC8}"/>
              </a:ext>
            </a:extLst>
          </p:cNvPr>
          <p:cNvSpPr>
            <a:spLocks noGrp="1"/>
          </p:cNvSpPr>
          <p:nvPr>
            <p:ph type="title"/>
          </p:nvPr>
        </p:nvSpPr>
        <p:spPr>
          <a:xfrm>
            <a:off x="632178" y="365125"/>
            <a:ext cx="10721622" cy="1325563"/>
          </a:xfrm>
        </p:spPr>
        <p:txBody>
          <a:bodyPr/>
          <a:lstStyle/>
          <a:p>
            <a:r>
              <a:rPr lang="en-US" dirty="0">
                <a:latin typeface="Arial Black" panose="020B0A04020102020204" pitchFamily="34" charset="0"/>
              </a:rPr>
              <a:t>Retail and Grocery Mobility</a:t>
            </a:r>
          </a:p>
        </p:txBody>
      </p:sp>
      <p:pic>
        <p:nvPicPr>
          <p:cNvPr id="7" name="Picture 2">
            <a:extLst>
              <a:ext uri="{FF2B5EF4-FFF2-40B4-BE49-F238E27FC236}">
                <a16:creationId xmlns:a16="http://schemas.microsoft.com/office/drawing/2014/main" id="{A9E4BCC0-7D6E-47A1-9031-E5B7F151FF6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93441" y="1825625"/>
            <a:ext cx="1000511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946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A39CA-6140-4B12-B20D-BF490228E13C}"/>
              </a:ext>
            </a:extLst>
          </p:cNvPr>
          <p:cNvSpPr>
            <a:spLocks noGrp="1"/>
          </p:cNvSpPr>
          <p:nvPr>
            <p:ph type="title"/>
          </p:nvPr>
        </p:nvSpPr>
        <p:spPr/>
        <p:txBody>
          <a:bodyPr/>
          <a:lstStyle/>
          <a:p>
            <a:r>
              <a:rPr lang="en-US" dirty="0">
                <a:latin typeface="Arial Black" panose="020B0A04020102020204" pitchFamily="34" charset="0"/>
              </a:rPr>
              <a:t>Transportation Data: </a:t>
            </a:r>
            <a:br>
              <a:rPr lang="en-US" dirty="0">
                <a:latin typeface="Arial Black" panose="020B0A04020102020204" pitchFamily="34" charset="0"/>
              </a:rPr>
            </a:br>
            <a:r>
              <a:rPr lang="en-US" dirty="0">
                <a:latin typeface="Arial Black" panose="020B0A04020102020204" pitchFamily="34" charset="0"/>
              </a:rPr>
              <a:t>USA, LA and SF </a:t>
            </a:r>
          </a:p>
        </p:txBody>
      </p:sp>
      <p:pic>
        <p:nvPicPr>
          <p:cNvPr id="11266" name="Picture 2">
            <a:extLst>
              <a:ext uri="{FF2B5EF4-FFF2-40B4-BE49-F238E27FC236}">
                <a16:creationId xmlns:a16="http://schemas.microsoft.com/office/drawing/2014/main" id="{14669632-335A-41BE-B088-428290100D4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74133" y="1806221"/>
            <a:ext cx="11492089" cy="4865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1579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B288F0B-DD8C-4474-8822-1E714E4982D4}"/>
              </a:ext>
            </a:extLst>
          </p:cNvPr>
          <p:cNvSpPr>
            <a:spLocks noGrp="1"/>
          </p:cNvSpPr>
          <p:nvPr>
            <p:ph type="title"/>
          </p:nvPr>
        </p:nvSpPr>
        <p:spPr>
          <a:xfrm>
            <a:off x="640079" y="2053641"/>
            <a:ext cx="3669161" cy="2760098"/>
          </a:xfrm>
        </p:spPr>
        <p:txBody>
          <a:bodyPr>
            <a:normAutofit/>
          </a:bodyPr>
          <a:lstStyle/>
          <a:p>
            <a:r>
              <a:rPr lang="en-US" dirty="0">
                <a:solidFill>
                  <a:srgbClr val="FFFFFF"/>
                </a:solidFill>
                <a:latin typeface="Arial Black" panose="020B0A04020102020204" pitchFamily="34" charset="0"/>
              </a:rPr>
              <a:t>Discussion</a:t>
            </a:r>
          </a:p>
        </p:txBody>
      </p:sp>
      <p:sp>
        <p:nvSpPr>
          <p:cNvPr id="3" name="Content Placeholder 2">
            <a:extLst>
              <a:ext uri="{FF2B5EF4-FFF2-40B4-BE49-F238E27FC236}">
                <a16:creationId xmlns:a16="http://schemas.microsoft.com/office/drawing/2014/main" id="{97D5334E-2288-4617-9421-53D8F9942D9C}"/>
              </a:ext>
            </a:extLst>
          </p:cNvPr>
          <p:cNvSpPr>
            <a:spLocks noGrp="1"/>
          </p:cNvSpPr>
          <p:nvPr>
            <p:ph idx="1"/>
          </p:nvPr>
        </p:nvSpPr>
        <p:spPr>
          <a:xfrm>
            <a:off x="6090574" y="801865"/>
            <a:ext cx="5306084" cy="5734401"/>
          </a:xfrm>
        </p:spPr>
        <p:txBody>
          <a:bodyPr anchor="ctr">
            <a:normAutofit lnSpcReduction="10000"/>
          </a:bodyPr>
          <a:lstStyle/>
          <a:p>
            <a:r>
              <a:rPr lang="en-US" sz="2400" dirty="0">
                <a:solidFill>
                  <a:srgbClr val="000000"/>
                </a:solidFill>
                <a:latin typeface="Arial" panose="020B0604020202020204" pitchFamily="34" charset="0"/>
                <a:cs typeface="Arial" panose="020B0604020202020204" pitchFamily="34" charset="0"/>
              </a:rPr>
              <a:t>SF County vs LA County</a:t>
            </a:r>
          </a:p>
          <a:p>
            <a:pPr lvl="1"/>
            <a:r>
              <a:rPr lang="en-US" sz="2000" dirty="0">
                <a:solidFill>
                  <a:srgbClr val="000000"/>
                </a:solidFill>
                <a:latin typeface="Arial" panose="020B0604020202020204" pitchFamily="34" charset="0"/>
                <a:cs typeface="Arial" panose="020B0604020202020204" pitchFamily="34" charset="0"/>
              </a:rPr>
              <a:t>More testing in SF County</a:t>
            </a:r>
          </a:p>
          <a:p>
            <a:pPr lvl="1"/>
            <a:r>
              <a:rPr lang="en-US" sz="2000" dirty="0">
                <a:solidFill>
                  <a:srgbClr val="000000"/>
                </a:solidFill>
                <a:latin typeface="Arial" panose="020B0604020202020204" pitchFamily="34" charset="0"/>
                <a:cs typeface="Arial" panose="020B0604020202020204" pitchFamily="34" charset="0"/>
              </a:rPr>
              <a:t>Fewer cases in SF County</a:t>
            </a:r>
          </a:p>
          <a:p>
            <a:pPr lvl="1"/>
            <a:r>
              <a:rPr lang="en-US" sz="2000" dirty="0">
                <a:solidFill>
                  <a:srgbClr val="000000"/>
                </a:solidFill>
                <a:latin typeface="Arial" panose="020B0604020202020204" pitchFamily="34" charset="0"/>
                <a:cs typeface="Arial" panose="020B0604020202020204" pitchFamily="34" charset="0"/>
              </a:rPr>
              <a:t>Fewer deaths in SF County</a:t>
            </a:r>
          </a:p>
          <a:p>
            <a:r>
              <a:rPr lang="en-US" sz="2400" dirty="0">
                <a:solidFill>
                  <a:srgbClr val="000000"/>
                </a:solidFill>
                <a:latin typeface="Arial" panose="020B0604020202020204" pitchFamily="34" charset="0"/>
                <a:cs typeface="Arial" panose="020B0604020202020204" pitchFamily="34" charset="0"/>
              </a:rPr>
              <a:t>Shelter in Place </a:t>
            </a:r>
          </a:p>
          <a:p>
            <a:pPr lvl="1"/>
            <a:r>
              <a:rPr lang="en-US" sz="2000" dirty="0">
                <a:solidFill>
                  <a:srgbClr val="000000"/>
                </a:solidFill>
                <a:latin typeface="Arial" panose="020B0604020202020204" pitchFamily="34" charset="0"/>
                <a:cs typeface="Arial" panose="020B0604020202020204" pitchFamily="34" charset="0"/>
              </a:rPr>
              <a:t>Bay Area, including SF County, was first in state and nation to “lockdown”</a:t>
            </a:r>
          </a:p>
          <a:p>
            <a:pPr lvl="1"/>
            <a:r>
              <a:rPr lang="en-US" sz="2000" dirty="0">
                <a:solidFill>
                  <a:srgbClr val="000000"/>
                </a:solidFill>
                <a:latin typeface="Arial" panose="020B0604020202020204" pitchFamily="34" charset="0"/>
                <a:cs typeface="Arial" panose="020B0604020202020204" pitchFamily="34" charset="0"/>
              </a:rPr>
              <a:t>SF County mobility changes have persisted</a:t>
            </a:r>
          </a:p>
          <a:p>
            <a:pPr lvl="2"/>
            <a:r>
              <a:rPr lang="en-US" sz="1600" dirty="0">
                <a:solidFill>
                  <a:srgbClr val="000000"/>
                </a:solidFill>
                <a:latin typeface="Arial" panose="020B0604020202020204" pitchFamily="34" charset="0"/>
                <a:cs typeface="Arial" panose="020B0604020202020204" pitchFamily="34" charset="0"/>
              </a:rPr>
              <a:t>Transit use in SF County remains very low in comparison to pre-COVID timeframe</a:t>
            </a:r>
          </a:p>
          <a:p>
            <a:pPr lvl="2"/>
            <a:r>
              <a:rPr lang="en-US" sz="1600" dirty="0">
                <a:solidFill>
                  <a:srgbClr val="000000"/>
                </a:solidFill>
                <a:latin typeface="Arial" panose="020B0604020202020204" pitchFamily="34" charset="0"/>
                <a:cs typeface="Arial" panose="020B0604020202020204" pitchFamily="34" charset="0"/>
              </a:rPr>
              <a:t>Retail shopping in SF county remains significantly lower than LA County</a:t>
            </a:r>
          </a:p>
          <a:p>
            <a:pPr lvl="1"/>
            <a:r>
              <a:rPr lang="en-US" sz="2000" dirty="0">
                <a:solidFill>
                  <a:srgbClr val="000000"/>
                </a:solidFill>
                <a:latin typeface="Arial" panose="020B0604020202020204" pitchFamily="34" charset="0"/>
                <a:cs typeface="Arial" panose="020B0604020202020204" pitchFamily="34" charset="0"/>
              </a:rPr>
              <a:t>LA County’s mobility changes did not dip as low as SF</a:t>
            </a:r>
          </a:p>
          <a:p>
            <a:pPr lvl="2"/>
            <a:r>
              <a:rPr lang="en-US" sz="1600" dirty="0">
                <a:solidFill>
                  <a:srgbClr val="000000"/>
                </a:solidFill>
                <a:latin typeface="Arial" panose="020B0604020202020204" pitchFamily="34" charset="0"/>
                <a:cs typeface="Arial" panose="020B0604020202020204" pitchFamily="34" charset="0"/>
              </a:rPr>
              <a:t>Mobility data on walking has returned to pre-COVID numbers for LA</a:t>
            </a:r>
          </a:p>
          <a:p>
            <a:pPr lvl="1"/>
            <a:r>
              <a:rPr lang="en-US" sz="2000" dirty="0">
                <a:solidFill>
                  <a:srgbClr val="000000"/>
                </a:solidFill>
                <a:latin typeface="Arial" panose="020B0604020202020204" pitchFamily="34" charset="0"/>
                <a:cs typeface="Arial" panose="020B0604020202020204" pitchFamily="34" charset="0"/>
              </a:rPr>
              <a:t>Industries of employment </a:t>
            </a:r>
          </a:p>
          <a:p>
            <a:pPr lvl="2"/>
            <a:r>
              <a:rPr lang="en-US" sz="1600" dirty="0">
                <a:solidFill>
                  <a:srgbClr val="000000"/>
                </a:solidFill>
                <a:latin typeface="Arial" panose="020B0604020202020204" pitchFamily="34" charset="0"/>
                <a:cs typeface="Arial" panose="020B0604020202020204" pitchFamily="34" charset="0"/>
              </a:rPr>
              <a:t>Conclusions and correlations on workplace changes hard to extrapolate from this data </a:t>
            </a:r>
          </a:p>
          <a:p>
            <a:pPr lvl="1"/>
            <a:endParaRPr lang="en-US" sz="2000" dirty="0">
              <a:solidFill>
                <a:srgbClr val="000000"/>
              </a:solidFill>
              <a:latin typeface="Arial" panose="020B0604020202020204" pitchFamily="34" charset="0"/>
              <a:cs typeface="Arial" panose="020B0604020202020204" pitchFamily="34" charset="0"/>
            </a:endParaRPr>
          </a:p>
          <a:p>
            <a:pPr lvl="1"/>
            <a:endParaRPr lang="en-US" sz="20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31583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88F0B-DD8C-4474-8822-1E714E4982D4}"/>
              </a:ext>
            </a:extLst>
          </p:cNvPr>
          <p:cNvSpPr>
            <a:spLocks noGrp="1"/>
          </p:cNvSpPr>
          <p:nvPr>
            <p:ph type="title"/>
          </p:nvPr>
        </p:nvSpPr>
        <p:spPr/>
        <p:txBody>
          <a:bodyPr/>
          <a:lstStyle/>
          <a:p>
            <a:r>
              <a:rPr lang="en-US" b="1" dirty="0">
                <a:latin typeface="Arial Black" panose="020B0A04020102020204" pitchFamily="34" charset="0"/>
              </a:rPr>
              <a:t>Challenges</a:t>
            </a:r>
          </a:p>
        </p:txBody>
      </p:sp>
      <p:sp>
        <p:nvSpPr>
          <p:cNvPr id="3" name="Content Placeholder 2">
            <a:extLst>
              <a:ext uri="{FF2B5EF4-FFF2-40B4-BE49-F238E27FC236}">
                <a16:creationId xmlns:a16="http://schemas.microsoft.com/office/drawing/2014/main" id="{97D5334E-2288-4617-9421-53D8F9942D9C}"/>
              </a:ext>
            </a:extLst>
          </p:cNvPr>
          <p:cNvSpPr>
            <a:spLocks noGrp="1"/>
          </p:cNvSpPr>
          <p:nvPr>
            <p:ph idx="1"/>
          </p:nvPr>
        </p:nvSpPr>
        <p:spPr>
          <a:xfrm>
            <a:off x="838200" y="1309511"/>
            <a:ext cx="10515600" cy="5294489"/>
          </a:xfrm>
        </p:spPr>
        <p:txBody>
          <a:bodyPr>
            <a:normAutofit fontScale="92500" lnSpcReduction="20000"/>
          </a:bodyPr>
          <a:lstStyle/>
          <a:p>
            <a:r>
              <a:rPr lang="en-US" dirty="0">
                <a:latin typeface="Arial" panose="020B0604020202020204" pitchFamily="34" charset="0"/>
                <a:cs typeface="Arial" panose="020B0604020202020204" pitchFamily="34" charset="0"/>
              </a:rPr>
              <a:t>Access issues with certain data sets</a:t>
            </a:r>
          </a:p>
          <a:p>
            <a:pPr lvl="1"/>
            <a:r>
              <a:rPr lang="en-US" dirty="0">
                <a:latin typeface="Arial" panose="020B0604020202020204" pitchFamily="34" charset="0"/>
                <a:cs typeface="Arial" panose="020B0604020202020204" pitchFamily="34" charset="0"/>
              </a:rPr>
              <a:t>USC data provided excellent data resources for LA county </a:t>
            </a:r>
            <a:r>
              <a:rPr lang="en-US" i="1" dirty="0">
                <a:latin typeface="Arial" panose="020B0604020202020204" pitchFamily="34" charset="0"/>
                <a:cs typeface="Arial" panose="020B0604020202020204" pitchFamily="34" charset="0"/>
              </a:rPr>
              <a:t>only</a:t>
            </a:r>
          </a:p>
          <a:p>
            <a:r>
              <a:rPr lang="en-US" dirty="0">
                <a:latin typeface="Arial" panose="020B0604020202020204" pitchFamily="34" charset="0"/>
                <a:cs typeface="Arial" panose="020B0604020202020204" pitchFamily="34" charset="0"/>
              </a:rPr>
              <a:t>Health insurance and hospital data is complex</a:t>
            </a:r>
          </a:p>
          <a:p>
            <a:pPr lvl="1"/>
            <a:r>
              <a:rPr lang="en-US" dirty="0">
                <a:latin typeface="Arial" panose="020B0604020202020204" pitchFamily="34" charset="0"/>
                <a:cs typeface="Arial" panose="020B0604020202020204" pitchFamily="34" charset="0"/>
              </a:rPr>
              <a:t>Hard to aggregate and draw conclusions</a:t>
            </a:r>
          </a:p>
          <a:p>
            <a:pPr lvl="1"/>
            <a:r>
              <a:rPr lang="en-US" dirty="0">
                <a:latin typeface="Arial" panose="020B0604020202020204" pitchFamily="34" charset="0"/>
                <a:cs typeface="Arial" panose="020B0604020202020204" pitchFamily="34" charset="0"/>
              </a:rPr>
              <a:t>Privacy and HIPPA concerns</a:t>
            </a:r>
          </a:p>
          <a:p>
            <a:r>
              <a:rPr lang="en-US" dirty="0">
                <a:latin typeface="Arial" panose="020B0604020202020204" pitchFamily="34" charset="0"/>
                <a:cs typeface="Arial" panose="020B0604020202020204" pitchFamily="34" charset="0"/>
              </a:rPr>
              <a:t>California open source data website</a:t>
            </a:r>
          </a:p>
          <a:p>
            <a:pPr lvl="1"/>
            <a:r>
              <a:rPr lang="en-US" dirty="0">
                <a:latin typeface="Arial" panose="020B0604020202020204" pitchFamily="34" charset="0"/>
                <a:cs typeface="Arial" panose="020B0604020202020204" pitchFamily="34" charset="0"/>
              </a:rPr>
              <a:t>APIs limited queries to 100 elements out of 18k</a:t>
            </a:r>
          </a:p>
          <a:p>
            <a:pPr lvl="1"/>
            <a:r>
              <a:rPr lang="en-US" dirty="0">
                <a:latin typeface="Arial" panose="020B0604020202020204" pitchFamily="34" charset="0"/>
                <a:cs typeface="Arial" panose="020B0604020202020204" pitchFamily="34" charset="0"/>
              </a:rPr>
              <a:t>Reading the csv file from the open source data was far more efficient </a:t>
            </a:r>
          </a:p>
          <a:p>
            <a:r>
              <a:rPr lang="en-US" dirty="0">
                <a:latin typeface="Arial" panose="020B0604020202020204" pitchFamily="34" charset="0"/>
                <a:cs typeface="Arial" panose="020B0604020202020204" pitchFamily="34" charset="0"/>
              </a:rPr>
              <a:t>After data analysis was complete, discovered </a:t>
            </a:r>
            <a:r>
              <a:rPr lang="en-US" dirty="0">
                <a:solidFill>
                  <a:srgbClr val="1D1C1D"/>
                </a:solidFill>
                <a:latin typeface="Arial" panose="020B0604020202020204" pitchFamily="34" charset="0"/>
                <a:cs typeface="Arial" panose="020B0604020202020204" pitchFamily="34" charset="0"/>
              </a:rPr>
              <a:t>the </a:t>
            </a:r>
            <a:r>
              <a:rPr lang="en-US" b="0" i="0" dirty="0">
                <a:solidFill>
                  <a:srgbClr val="1D1C1D"/>
                </a:solidFill>
                <a:effectLst/>
                <a:latin typeface="Arial" panose="020B0604020202020204" pitchFamily="34" charset="0"/>
                <a:cs typeface="Arial" panose="020B0604020202020204" pitchFamily="34" charset="0"/>
              </a:rPr>
              <a:t>Office of Management &amp; Budget classifies </a:t>
            </a:r>
            <a:endParaRPr lang="en-US" dirty="0">
              <a:solidFill>
                <a:srgbClr val="1D1C1D"/>
              </a:solidFill>
              <a:latin typeface="Arial" panose="020B0604020202020204" pitchFamily="34" charset="0"/>
              <a:cs typeface="Arial" panose="020B0604020202020204" pitchFamily="34" charset="0"/>
            </a:endParaRPr>
          </a:p>
          <a:p>
            <a:pPr lvl="1"/>
            <a:r>
              <a:rPr lang="en-US" b="0" i="0" dirty="0">
                <a:solidFill>
                  <a:srgbClr val="1D1C1D"/>
                </a:solidFill>
                <a:effectLst/>
                <a:latin typeface="Arial" panose="020B0604020202020204" pitchFamily="34" charset="0"/>
                <a:cs typeface="Arial" panose="020B0604020202020204" pitchFamily="34" charset="0"/>
              </a:rPr>
              <a:t>SF Bay Area as SF county </a:t>
            </a:r>
            <a:r>
              <a:rPr lang="en-US" b="0" i="1" dirty="0">
                <a:solidFill>
                  <a:srgbClr val="1D1C1D"/>
                </a:solidFill>
                <a:effectLst/>
                <a:latin typeface="Arial" panose="020B0604020202020204" pitchFamily="34" charset="0"/>
                <a:cs typeface="Arial" panose="020B0604020202020204" pitchFamily="34" charset="0"/>
              </a:rPr>
              <a:t>plus</a:t>
            </a:r>
            <a:r>
              <a:rPr lang="en-US" dirty="0">
                <a:solidFill>
                  <a:srgbClr val="1D1C1D"/>
                </a:solidFill>
                <a:latin typeface="Arial" panose="020B0604020202020204" pitchFamily="34" charset="0"/>
                <a:cs typeface="Arial" panose="020B0604020202020204" pitchFamily="34" charset="0"/>
              </a:rPr>
              <a:t> </a:t>
            </a:r>
            <a:r>
              <a:rPr lang="en-US" b="0" i="0" dirty="0">
                <a:solidFill>
                  <a:srgbClr val="1D1C1D"/>
                </a:solidFill>
                <a:effectLst/>
                <a:latin typeface="Arial" panose="020B0604020202020204" pitchFamily="34" charset="0"/>
                <a:cs typeface="Arial" panose="020B0604020202020204" pitchFamily="34" charset="0"/>
              </a:rPr>
              <a:t>4 other counties</a:t>
            </a:r>
          </a:p>
          <a:p>
            <a:pPr lvl="1"/>
            <a:r>
              <a:rPr lang="en-US" b="0" i="0" dirty="0">
                <a:solidFill>
                  <a:srgbClr val="1D1C1D"/>
                </a:solidFill>
                <a:effectLst/>
                <a:latin typeface="Arial" panose="020B0604020202020204" pitchFamily="34" charset="0"/>
                <a:cs typeface="Arial" panose="020B0604020202020204" pitchFamily="34" charset="0"/>
              </a:rPr>
              <a:t>LA </a:t>
            </a:r>
            <a:r>
              <a:rPr lang="en-US" b="0" i="1" dirty="0">
                <a:solidFill>
                  <a:srgbClr val="1D1C1D"/>
                </a:solidFill>
                <a:effectLst/>
                <a:latin typeface="Arial" panose="020B0604020202020204" pitchFamily="34" charset="0"/>
                <a:cs typeface="Arial" panose="020B0604020202020204" pitchFamily="34" charset="0"/>
              </a:rPr>
              <a:t>and</a:t>
            </a:r>
            <a:r>
              <a:rPr lang="en-US" b="0" i="0" dirty="0">
                <a:solidFill>
                  <a:srgbClr val="1D1C1D"/>
                </a:solidFill>
                <a:effectLst/>
                <a:latin typeface="Arial" panose="020B0604020202020204" pitchFamily="34" charset="0"/>
                <a:cs typeface="Arial" panose="020B0604020202020204" pitchFamily="34" charset="0"/>
              </a:rPr>
              <a:t> Orange County </a:t>
            </a:r>
          </a:p>
          <a:p>
            <a:pPr lvl="1"/>
            <a:r>
              <a:rPr lang="en-US" b="0" i="0" dirty="0">
                <a:solidFill>
                  <a:srgbClr val="1D1C1D"/>
                </a:solidFill>
                <a:effectLst/>
                <a:latin typeface="Arial" panose="020B0604020202020204" pitchFamily="34" charset="0"/>
                <a:cs typeface="Arial" panose="020B0604020202020204" pitchFamily="34" charset="0"/>
              </a:rPr>
              <a:t>Each metropolitan area is defined as having at least one urban core area with a high population plus adjacent territories that are highly integrated</a:t>
            </a:r>
          </a:p>
          <a:p>
            <a:pPr lvl="1"/>
            <a:r>
              <a:rPr lang="en-US" dirty="0">
                <a:solidFill>
                  <a:srgbClr val="1D1C1D"/>
                </a:solidFill>
                <a:latin typeface="Arial" panose="020B0604020202020204" pitchFamily="34" charset="0"/>
                <a:cs typeface="Arial" panose="020B0604020202020204" pitchFamily="34" charset="0"/>
              </a:rPr>
              <a:t>Looking at SF county only is a small sample size and does not truly account for trends in the greater metropolitan area</a:t>
            </a:r>
            <a:endParaRPr lang="en-US" dirty="0">
              <a:latin typeface="Arial" panose="020B0604020202020204" pitchFamily="34" charset="0"/>
              <a:cs typeface="Arial" panose="020B0604020202020204" pitchFamily="34" charset="0"/>
            </a:endParaRPr>
          </a:p>
          <a:p>
            <a:pPr lvl="1"/>
            <a:endParaRPr lang="en-US" dirty="0"/>
          </a:p>
          <a:p>
            <a:pPr marL="457200" lvl="1" indent="0">
              <a:buNone/>
            </a:pPr>
            <a:endParaRPr lang="en-US" dirty="0"/>
          </a:p>
        </p:txBody>
      </p:sp>
    </p:spTree>
    <p:extLst>
      <p:ext uri="{BB962C8B-B14F-4D97-AF65-F5344CB8AC3E}">
        <p14:creationId xmlns:p14="http://schemas.microsoft.com/office/powerpoint/2010/main" val="3855828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CE3DD5F-0706-4C20-B6D3-67C3E7BB3EF0}"/>
              </a:ext>
            </a:extLst>
          </p:cNvPr>
          <p:cNvSpPr>
            <a:spLocks noGrp="1"/>
          </p:cNvSpPr>
          <p:nvPr>
            <p:ph type="subTitle" idx="1"/>
          </p:nvPr>
        </p:nvSpPr>
        <p:spPr>
          <a:xfrm>
            <a:off x="3318933" y="4007555"/>
            <a:ext cx="6009624" cy="282223"/>
          </a:xfrm>
          <a:noFill/>
        </p:spPr>
        <p:txBody>
          <a:bodyPr>
            <a:normAutofit fontScale="40000" lnSpcReduction="20000"/>
          </a:bodyPr>
          <a:lstStyle/>
          <a:p>
            <a:endParaRPr lang="en-US" sz="4000" b="1" dirty="0">
              <a:solidFill>
                <a:schemeClr val="tx1">
                  <a:lumMod val="95000"/>
                  <a:lumOff val="5000"/>
                </a:schemeClr>
              </a:solidFill>
              <a:highlight>
                <a:srgbClr val="C0C0C0"/>
              </a:highlight>
              <a:latin typeface="Bernard MT Condensed" panose="02050806060905020404" pitchFamily="18" charset="0"/>
            </a:endParaRPr>
          </a:p>
        </p:txBody>
      </p:sp>
      <p:sp>
        <p:nvSpPr>
          <p:cNvPr id="73" name="Rectangle 72">
            <a:extLst>
              <a:ext uri="{FF2B5EF4-FFF2-40B4-BE49-F238E27FC236}">
                <a16:creationId xmlns:a16="http://schemas.microsoft.com/office/drawing/2014/main" id="{B4D3D850-2041-4B7C-AED9-54DA385B1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Logo&#10;&#10;Description automatically generated">
            <a:extLst>
              <a:ext uri="{FF2B5EF4-FFF2-40B4-BE49-F238E27FC236}">
                <a16:creationId xmlns:a16="http://schemas.microsoft.com/office/drawing/2014/main" id="{BEB015F8-B8CD-4966-B08A-45FD2F37C9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546" r="6566"/>
          <a:stretch/>
        </p:blipFill>
        <p:spPr bwMode="auto">
          <a:xfrm>
            <a:off x="20" y="10"/>
            <a:ext cx="6095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n Francisco Giants - YouTube">
            <a:extLst>
              <a:ext uri="{FF2B5EF4-FFF2-40B4-BE49-F238E27FC236}">
                <a16:creationId xmlns:a16="http://schemas.microsoft.com/office/drawing/2014/main" id="{7FBC6F42-A3B2-40A0-9136-353512AA708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56" r="6955"/>
          <a:stretch/>
        </p:blipFill>
        <p:spPr bwMode="auto">
          <a:xfrm>
            <a:off x="6096000" y="-959555"/>
            <a:ext cx="7086844" cy="8342489"/>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B497CCB5-5FC2-473C-AFCC-2430CEF1DF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409915" y="1742916"/>
            <a:ext cx="3372170" cy="3372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ame 76">
            <a:extLst>
              <a:ext uri="{FF2B5EF4-FFF2-40B4-BE49-F238E27FC236}">
                <a16:creationId xmlns:a16="http://schemas.microsoft.com/office/drawing/2014/main" id="{599C8C75-BFDF-44E7-A028-EEB5EDD58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971277" y="1304278"/>
            <a:ext cx="4249446" cy="4249444"/>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FEF727F-1E03-4ACF-AB71-DD977266EF04}"/>
              </a:ext>
            </a:extLst>
          </p:cNvPr>
          <p:cNvSpPr>
            <a:spLocks noGrp="1"/>
          </p:cNvSpPr>
          <p:nvPr>
            <p:ph type="ctrTitle"/>
          </p:nvPr>
        </p:nvSpPr>
        <p:spPr>
          <a:xfrm>
            <a:off x="2863443" y="2761554"/>
            <a:ext cx="6009624" cy="1345720"/>
          </a:xfrm>
          <a:noFill/>
        </p:spPr>
        <p:txBody>
          <a:bodyPr anchor="ctr">
            <a:normAutofit/>
          </a:bodyPr>
          <a:lstStyle/>
          <a:p>
            <a:r>
              <a:rPr lang="en-US" sz="8800" b="1" dirty="0">
                <a:solidFill>
                  <a:schemeClr val="tx1">
                    <a:lumMod val="85000"/>
                    <a:lumOff val="15000"/>
                  </a:schemeClr>
                </a:solidFill>
                <a:highlight>
                  <a:srgbClr val="C0C0C0"/>
                </a:highlight>
                <a:latin typeface="Bernard MT Condensed" panose="02050806060905020404" pitchFamily="18" charset="0"/>
              </a:rPr>
              <a:t>Questions?</a:t>
            </a:r>
          </a:p>
        </p:txBody>
      </p:sp>
    </p:spTree>
    <p:extLst>
      <p:ext uri="{BB962C8B-B14F-4D97-AF65-F5344CB8AC3E}">
        <p14:creationId xmlns:p14="http://schemas.microsoft.com/office/powerpoint/2010/main" val="4260577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2"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4"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5"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50F08898-E453-4FFC-8016-A1AA50E9889D}"/>
              </a:ext>
            </a:extLst>
          </p:cNvPr>
          <p:cNvSpPr>
            <a:spLocks noGrp="1"/>
          </p:cNvSpPr>
          <p:nvPr>
            <p:ph type="title"/>
          </p:nvPr>
        </p:nvSpPr>
        <p:spPr>
          <a:xfrm>
            <a:off x="535020" y="685800"/>
            <a:ext cx="2780271" cy="5105400"/>
          </a:xfrm>
        </p:spPr>
        <p:txBody>
          <a:bodyPr>
            <a:normAutofit/>
          </a:bodyPr>
          <a:lstStyle/>
          <a:p>
            <a:pPr algn="ctr"/>
            <a:r>
              <a:rPr lang="en-US" sz="4000" dirty="0">
                <a:solidFill>
                  <a:srgbClr val="FFFFFF"/>
                </a:solidFill>
                <a:latin typeface="Arial Black" panose="020B0A04020102020204" pitchFamily="34" charset="0"/>
              </a:rPr>
              <a:t>Group Members	</a:t>
            </a:r>
          </a:p>
        </p:txBody>
      </p:sp>
      <p:graphicFrame>
        <p:nvGraphicFramePr>
          <p:cNvPr id="5" name="Content Placeholder 2">
            <a:extLst>
              <a:ext uri="{FF2B5EF4-FFF2-40B4-BE49-F238E27FC236}">
                <a16:creationId xmlns:a16="http://schemas.microsoft.com/office/drawing/2014/main" id="{4D05AE33-C28D-45B8-AE0B-3C953AF259EC}"/>
              </a:ext>
            </a:extLst>
          </p:cNvPr>
          <p:cNvGraphicFramePr>
            <a:graphicFrameLocks noGrp="1"/>
          </p:cNvGraphicFramePr>
          <p:nvPr>
            <p:ph idx="1"/>
            <p:extLst>
              <p:ext uri="{D42A27DB-BD31-4B8C-83A1-F6EECF244321}">
                <p14:modId xmlns:p14="http://schemas.microsoft.com/office/powerpoint/2010/main" val="2684799610"/>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5496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A23C3A-107C-4EF1-ABDF-1C672EFFF43E}"/>
              </a:ext>
            </a:extLst>
          </p:cNvPr>
          <p:cNvSpPr>
            <a:spLocks noGrp="1"/>
          </p:cNvSpPr>
          <p:nvPr>
            <p:ph type="title"/>
          </p:nvPr>
        </p:nvSpPr>
        <p:spPr/>
        <p:txBody>
          <a:bodyPr/>
          <a:lstStyle/>
          <a:p>
            <a:r>
              <a:rPr lang="en-US" dirty="0">
                <a:latin typeface="Arial Black" panose="020B0A04020102020204" pitchFamily="34" charset="0"/>
              </a:rPr>
              <a:t>Appendix</a:t>
            </a:r>
          </a:p>
        </p:txBody>
      </p:sp>
      <p:sp>
        <p:nvSpPr>
          <p:cNvPr id="5" name="Text Placeholder 4">
            <a:extLst>
              <a:ext uri="{FF2B5EF4-FFF2-40B4-BE49-F238E27FC236}">
                <a16:creationId xmlns:a16="http://schemas.microsoft.com/office/drawing/2014/main" id="{2C8FC7C6-9E8F-4547-B6A4-39224C3A9C3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826818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CD709-DFC3-4C9E-AF7C-7B8A4EA49759}"/>
              </a:ext>
            </a:extLst>
          </p:cNvPr>
          <p:cNvSpPr>
            <a:spLocks noGrp="1"/>
          </p:cNvSpPr>
          <p:nvPr>
            <p:ph type="title"/>
          </p:nvPr>
        </p:nvSpPr>
        <p:spPr/>
        <p:txBody>
          <a:bodyPr/>
          <a:lstStyle/>
          <a:p>
            <a:r>
              <a:rPr lang="en-US" dirty="0">
                <a:latin typeface="Arial Black" panose="020B0A04020102020204" pitchFamily="34" charset="0"/>
              </a:rPr>
              <a:t>ICU Hospital Bed Capacity: SF</a:t>
            </a:r>
          </a:p>
        </p:txBody>
      </p:sp>
      <p:pic>
        <p:nvPicPr>
          <p:cNvPr id="7170" name="Picture 2">
            <a:extLst>
              <a:ext uri="{FF2B5EF4-FFF2-40B4-BE49-F238E27FC236}">
                <a16:creationId xmlns:a16="http://schemas.microsoft.com/office/drawing/2014/main" id="{16EE591D-20E8-4BDD-BED8-7E1B9020BD0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65956" y="1592998"/>
            <a:ext cx="8850488" cy="4435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933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CD709-DFC3-4C9E-AF7C-7B8A4EA49759}"/>
              </a:ext>
            </a:extLst>
          </p:cNvPr>
          <p:cNvSpPr>
            <a:spLocks noGrp="1"/>
          </p:cNvSpPr>
          <p:nvPr>
            <p:ph type="title"/>
          </p:nvPr>
        </p:nvSpPr>
        <p:spPr/>
        <p:txBody>
          <a:bodyPr/>
          <a:lstStyle/>
          <a:p>
            <a:r>
              <a:rPr lang="en-US" dirty="0">
                <a:latin typeface="Arial Black" panose="020B0A04020102020204" pitchFamily="34" charset="0"/>
              </a:rPr>
              <a:t>ICU Hospital Bed Capacity: LA</a:t>
            </a:r>
          </a:p>
        </p:txBody>
      </p:sp>
      <p:sp>
        <p:nvSpPr>
          <p:cNvPr id="3" name="Content Placeholder 2">
            <a:extLst>
              <a:ext uri="{FF2B5EF4-FFF2-40B4-BE49-F238E27FC236}">
                <a16:creationId xmlns:a16="http://schemas.microsoft.com/office/drawing/2014/main" id="{BFF93F62-A746-4D8E-A4EF-97809B75E141}"/>
              </a:ext>
            </a:extLst>
          </p:cNvPr>
          <p:cNvSpPr>
            <a:spLocks noGrp="1"/>
          </p:cNvSpPr>
          <p:nvPr>
            <p:ph idx="1"/>
          </p:nvPr>
        </p:nvSpPr>
        <p:spPr/>
        <p:txBody>
          <a:bodyPr/>
          <a:lstStyle/>
          <a:p>
            <a:endParaRPr lang="en-US"/>
          </a:p>
        </p:txBody>
      </p:sp>
      <p:pic>
        <p:nvPicPr>
          <p:cNvPr id="13314" name="Picture 2">
            <a:extLst>
              <a:ext uri="{FF2B5EF4-FFF2-40B4-BE49-F238E27FC236}">
                <a16:creationId xmlns:a16="http://schemas.microsoft.com/office/drawing/2014/main" id="{61128818-B1E2-48B3-8650-43788996A0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25563"/>
            <a:ext cx="10287000" cy="5167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7193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2E242-1506-4F7D-9927-ED495F9D882C}"/>
              </a:ext>
            </a:extLst>
          </p:cNvPr>
          <p:cNvSpPr>
            <a:spLocks noGrp="1"/>
          </p:cNvSpPr>
          <p:nvPr>
            <p:ph type="title"/>
          </p:nvPr>
        </p:nvSpPr>
        <p:spPr/>
        <p:txBody>
          <a:bodyPr/>
          <a:lstStyle/>
          <a:p>
            <a:r>
              <a:rPr lang="en-US" dirty="0">
                <a:latin typeface="Arial Black" panose="020B0A04020102020204" pitchFamily="34" charset="0"/>
              </a:rPr>
              <a:t>Hospital Bed Capacity: SF</a:t>
            </a:r>
            <a:endParaRPr lang="en-US" dirty="0"/>
          </a:p>
        </p:txBody>
      </p:sp>
      <p:pic>
        <p:nvPicPr>
          <p:cNvPr id="6146" name="Picture 2">
            <a:extLst>
              <a:ext uri="{FF2B5EF4-FFF2-40B4-BE49-F238E27FC236}">
                <a16:creationId xmlns:a16="http://schemas.microsoft.com/office/drawing/2014/main" id="{51839A40-74E8-49C8-B632-CAE9B9AB4BC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01421" y="1690689"/>
            <a:ext cx="9132711" cy="4585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669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2E242-1506-4F7D-9927-ED495F9D882C}"/>
              </a:ext>
            </a:extLst>
          </p:cNvPr>
          <p:cNvSpPr>
            <a:spLocks noGrp="1"/>
          </p:cNvSpPr>
          <p:nvPr>
            <p:ph type="title"/>
          </p:nvPr>
        </p:nvSpPr>
        <p:spPr/>
        <p:txBody>
          <a:bodyPr/>
          <a:lstStyle/>
          <a:p>
            <a:r>
              <a:rPr lang="en-US" dirty="0">
                <a:latin typeface="Arial Black" panose="020B0A04020102020204" pitchFamily="34" charset="0"/>
              </a:rPr>
              <a:t>Hospital Bed Capacity: LA</a:t>
            </a:r>
            <a:endParaRPr lang="en-US" dirty="0"/>
          </a:p>
        </p:txBody>
      </p:sp>
      <p:pic>
        <p:nvPicPr>
          <p:cNvPr id="14338" name="Picture 2">
            <a:extLst>
              <a:ext uri="{FF2B5EF4-FFF2-40B4-BE49-F238E27FC236}">
                <a16:creationId xmlns:a16="http://schemas.microsoft.com/office/drawing/2014/main" id="{5B4FB932-950F-4D9D-B537-2E2531EA13A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49778" y="1783645"/>
            <a:ext cx="8173155" cy="4492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059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92413-6E86-4B13-9D29-C1B872389CD6}"/>
              </a:ext>
            </a:extLst>
          </p:cNvPr>
          <p:cNvSpPr>
            <a:spLocks noGrp="1"/>
          </p:cNvSpPr>
          <p:nvPr>
            <p:ph type="title"/>
          </p:nvPr>
        </p:nvSpPr>
        <p:spPr/>
        <p:txBody>
          <a:bodyPr/>
          <a:lstStyle/>
          <a:p>
            <a:r>
              <a:rPr lang="en-US" dirty="0">
                <a:latin typeface="Arial Black" panose="020B0A04020102020204" pitchFamily="34" charset="0"/>
              </a:rPr>
              <a:t>Overall Mobility Data </a:t>
            </a:r>
          </a:p>
        </p:txBody>
      </p:sp>
      <p:pic>
        <p:nvPicPr>
          <p:cNvPr id="3074" name="Picture 2">
            <a:extLst>
              <a:ext uri="{FF2B5EF4-FFF2-40B4-BE49-F238E27FC236}">
                <a16:creationId xmlns:a16="http://schemas.microsoft.com/office/drawing/2014/main" id="{7741C129-E53B-474D-A33F-FBD4AA33DCE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402576"/>
            <a:ext cx="10515600" cy="3197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6525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03EF92C-DF4D-46B8-B8A5-335732B98588}"/>
              </a:ext>
            </a:extLst>
          </p:cNvPr>
          <p:cNvSpPr>
            <a:spLocks noGrp="1"/>
          </p:cNvSpPr>
          <p:nvPr>
            <p:ph type="title"/>
          </p:nvPr>
        </p:nvSpPr>
        <p:spPr>
          <a:xfrm>
            <a:off x="575733" y="826680"/>
            <a:ext cx="10634134" cy="1325563"/>
          </a:xfrm>
        </p:spPr>
        <p:txBody>
          <a:bodyPr>
            <a:normAutofit/>
          </a:bodyPr>
          <a:lstStyle/>
          <a:p>
            <a:pPr algn="ctr"/>
            <a:r>
              <a:rPr lang="en-US" sz="4000" dirty="0">
                <a:solidFill>
                  <a:srgbClr val="FFFFFF"/>
                </a:solidFill>
                <a:latin typeface="Arial Black" panose="020B0A04020102020204" pitchFamily="34" charset="0"/>
              </a:rPr>
              <a:t>COVID-19 Cases in LA &amp; SF County</a:t>
            </a:r>
          </a:p>
        </p:txBody>
      </p:sp>
      <p:sp>
        <p:nvSpPr>
          <p:cNvPr id="3" name="Content Placeholder 2">
            <a:extLst>
              <a:ext uri="{FF2B5EF4-FFF2-40B4-BE49-F238E27FC236}">
                <a16:creationId xmlns:a16="http://schemas.microsoft.com/office/drawing/2014/main" id="{E2C9632C-3D40-4980-ACBA-C3B59345F2D2}"/>
              </a:ext>
            </a:extLst>
          </p:cNvPr>
          <p:cNvSpPr>
            <a:spLocks noGrp="1"/>
          </p:cNvSpPr>
          <p:nvPr>
            <p:ph idx="1"/>
          </p:nvPr>
        </p:nvSpPr>
        <p:spPr>
          <a:xfrm>
            <a:off x="1179226" y="3092970"/>
            <a:ext cx="9833548" cy="2693976"/>
          </a:xfrm>
        </p:spPr>
        <p:txBody>
          <a:bodyPr>
            <a:normAutofit lnSpcReduction="10000"/>
          </a:bodyPr>
          <a:lstStyle/>
          <a:p>
            <a:r>
              <a:rPr lang="en-US" sz="2000" dirty="0">
                <a:solidFill>
                  <a:srgbClr val="000000"/>
                </a:solidFill>
                <a:latin typeface="Arial" panose="020B0604020202020204" pitchFamily="34" charset="0"/>
                <a:cs typeface="Arial" panose="020B0604020202020204" pitchFamily="34" charset="0"/>
              </a:rPr>
              <a:t>LA county and SF county are the two main urban centers in the state of California</a:t>
            </a:r>
          </a:p>
          <a:p>
            <a:r>
              <a:rPr lang="en-US" sz="2000" dirty="0">
                <a:solidFill>
                  <a:srgbClr val="000000"/>
                </a:solidFill>
                <a:latin typeface="Arial" panose="020B0604020202020204" pitchFamily="34" charset="0"/>
                <a:cs typeface="Arial" panose="020B0604020202020204" pitchFamily="34" charset="0"/>
              </a:rPr>
              <a:t>LA county drastically different COVID-19 trajectory in comparison to San Francisco county</a:t>
            </a:r>
          </a:p>
          <a:p>
            <a:r>
              <a:rPr lang="en-US" sz="2000" dirty="0">
                <a:solidFill>
                  <a:srgbClr val="000000"/>
                </a:solidFill>
                <a:latin typeface="Arial" panose="020B0604020202020204" pitchFamily="34" charset="0"/>
                <a:cs typeface="Arial" panose="020B0604020202020204" pitchFamily="34" charset="0"/>
              </a:rPr>
              <a:t>Same state and same governing policies, yet significant differences in COVID-19:</a:t>
            </a:r>
          </a:p>
          <a:p>
            <a:pPr lvl="1"/>
            <a:r>
              <a:rPr lang="en-US" sz="2000" dirty="0">
                <a:solidFill>
                  <a:srgbClr val="000000"/>
                </a:solidFill>
                <a:latin typeface="Arial" panose="020B0604020202020204" pitchFamily="34" charset="0"/>
                <a:cs typeface="Arial" panose="020B0604020202020204" pitchFamily="34" charset="0"/>
              </a:rPr>
              <a:t>Testing</a:t>
            </a:r>
          </a:p>
          <a:p>
            <a:pPr lvl="1"/>
            <a:r>
              <a:rPr lang="en-US" sz="2000" dirty="0">
                <a:solidFill>
                  <a:srgbClr val="000000"/>
                </a:solidFill>
                <a:latin typeface="Arial" panose="020B0604020202020204" pitchFamily="34" charset="0"/>
                <a:cs typeface="Arial" panose="020B0604020202020204" pitchFamily="34" charset="0"/>
              </a:rPr>
              <a:t>Cases</a:t>
            </a:r>
          </a:p>
          <a:p>
            <a:pPr lvl="1"/>
            <a:r>
              <a:rPr lang="en-US" sz="2000" dirty="0">
                <a:solidFill>
                  <a:srgbClr val="000000"/>
                </a:solidFill>
                <a:latin typeface="Arial" panose="020B0604020202020204" pitchFamily="34" charset="0"/>
                <a:cs typeface="Arial" panose="020B0604020202020204" pitchFamily="34" charset="0"/>
              </a:rPr>
              <a:t>Hospitalizations</a:t>
            </a:r>
          </a:p>
          <a:p>
            <a:pPr lvl="1"/>
            <a:r>
              <a:rPr lang="en-US" sz="2000" dirty="0">
                <a:solidFill>
                  <a:srgbClr val="000000"/>
                </a:solidFill>
                <a:latin typeface="Arial" panose="020B0604020202020204" pitchFamily="34" charset="0"/>
                <a:cs typeface="Arial" panose="020B0604020202020204" pitchFamily="34" charset="0"/>
              </a:rPr>
              <a:t>Deaths</a:t>
            </a:r>
          </a:p>
          <a:p>
            <a:pPr lvl="1"/>
            <a:endParaRPr lang="en-US" sz="2000" dirty="0">
              <a:solidFill>
                <a:srgbClr val="000000"/>
              </a:solidFill>
            </a:endParaRPr>
          </a:p>
          <a:p>
            <a:pPr lvl="1"/>
            <a:endParaRPr lang="en-US" sz="2000" dirty="0">
              <a:solidFill>
                <a:srgbClr val="000000"/>
              </a:solidFill>
            </a:endParaRPr>
          </a:p>
          <a:p>
            <a:pPr lvl="1"/>
            <a:endParaRPr lang="en-US" sz="2000" dirty="0">
              <a:solidFill>
                <a:srgbClr val="000000"/>
              </a:solidFill>
            </a:endParaRPr>
          </a:p>
        </p:txBody>
      </p:sp>
    </p:spTree>
    <p:extLst>
      <p:ext uri="{BB962C8B-B14F-4D97-AF65-F5344CB8AC3E}">
        <p14:creationId xmlns:p14="http://schemas.microsoft.com/office/powerpoint/2010/main" val="1010498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B288F0B-DD8C-4474-8822-1E714E4982D4}"/>
              </a:ext>
            </a:extLst>
          </p:cNvPr>
          <p:cNvSpPr>
            <a:spLocks noGrp="1"/>
          </p:cNvSpPr>
          <p:nvPr>
            <p:ph type="title"/>
          </p:nvPr>
        </p:nvSpPr>
        <p:spPr>
          <a:xfrm>
            <a:off x="640079" y="2053641"/>
            <a:ext cx="3669161" cy="2760098"/>
          </a:xfrm>
        </p:spPr>
        <p:txBody>
          <a:bodyPr>
            <a:normAutofit fontScale="90000"/>
          </a:bodyPr>
          <a:lstStyle/>
          <a:p>
            <a:r>
              <a:rPr lang="en-US" dirty="0">
                <a:solidFill>
                  <a:srgbClr val="FFFFFF"/>
                </a:solidFill>
                <a:latin typeface="Arial Black" panose="020B0A04020102020204" pitchFamily="34" charset="0"/>
              </a:rPr>
              <a:t>COVID-19 Cases in LA County and SF County</a:t>
            </a:r>
          </a:p>
        </p:txBody>
      </p:sp>
      <p:sp>
        <p:nvSpPr>
          <p:cNvPr id="3" name="Content Placeholder 2">
            <a:extLst>
              <a:ext uri="{FF2B5EF4-FFF2-40B4-BE49-F238E27FC236}">
                <a16:creationId xmlns:a16="http://schemas.microsoft.com/office/drawing/2014/main" id="{97D5334E-2288-4617-9421-53D8F9942D9C}"/>
              </a:ext>
            </a:extLst>
          </p:cNvPr>
          <p:cNvSpPr>
            <a:spLocks noGrp="1"/>
          </p:cNvSpPr>
          <p:nvPr>
            <p:ph idx="1"/>
          </p:nvPr>
        </p:nvSpPr>
        <p:spPr>
          <a:xfrm>
            <a:off x="6090574" y="801866"/>
            <a:ext cx="5306084" cy="5230634"/>
          </a:xfrm>
        </p:spPr>
        <p:txBody>
          <a:bodyPr anchor="ctr">
            <a:normAutofit/>
          </a:bodyPr>
          <a:lstStyle/>
          <a:p>
            <a:r>
              <a:rPr lang="en-US" sz="1900" dirty="0">
                <a:solidFill>
                  <a:srgbClr val="000000"/>
                </a:solidFill>
                <a:latin typeface="Arial" panose="020B0604020202020204" pitchFamily="34" charset="0"/>
                <a:cs typeface="Arial" panose="020B0604020202020204" pitchFamily="34" charset="0"/>
              </a:rPr>
              <a:t>Why the discrepancy?</a:t>
            </a:r>
          </a:p>
          <a:p>
            <a:pPr lvl="1"/>
            <a:r>
              <a:rPr lang="en-US" sz="1900" dirty="0">
                <a:solidFill>
                  <a:srgbClr val="000000"/>
                </a:solidFill>
                <a:latin typeface="Arial" panose="020B0604020202020204" pitchFamily="34" charset="0"/>
                <a:cs typeface="Arial" panose="020B0604020202020204" pitchFamily="34" charset="0"/>
              </a:rPr>
              <a:t>Areas to focus on:</a:t>
            </a:r>
          </a:p>
          <a:p>
            <a:pPr lvl="2"/>
            <a:r>
              <a:rPr lang="en-US" sz="1900" dirty="0">
                <a:solidFill>
                  <a:srgbClr val="000000"/>
                </a:solidFill>
                <a:latin typeface="Arial" panose="020B0604020202020204" pitchFamily="34" charset="0"/>
                <a:cs typeface="Arial" panose="020B0604020202020204" pitchFamily="34" charset="0"/>
              </a:rPr>
              <a:t>Socioeconomics</a:t>
            </a:r>
          </a:p>
          <a:p>
            <a:pPr lvl="2"/>
            <a:r>
              <a:rPr lang="en-US" sz="1900" dirty="0">
                <a:solidFill>
                  <a:srgbClr val="000000"/>
                </a:solidFill>
                <a:latin typeface="Arial" panose="020B0604020202020204" pitchFamily="34" charset="0"/>
                <a:cs typeface="Arial" panose="020B0604020202020204" pitchFamily="34" charset="0"/>
              </a:rPr>
              <a:t>Demographics</a:t>
            </a:r>
          </a:p>
          <a:p>
            <a:r>
              <a:rPr lang="en-US" sz="1900" dirty="0">
                <a:solidFill>
                  <a:srgbClr val="000000"/>
                </a:solidFill>
                <a:latin typeface="Arial" panose="020B0604020202020204" pitchFamily="34" charset="0"/>
                <a:cs typeface="Arial" panose="020B0604020202020204" pitchFamily="34" charset="0"/>
              </a:rPr>
              <a:t>If we look at mobility data of the two counties, will we see a differences?</a:t>
            </a:r>
          </a:p>
          <a:p>
            <a:pPr lvl="1"/>
            <a:r>
              <a:rPr lang="en-US" sz="1900" dirty="0">
                <a:solidFill>
                  <a:srgbClr val="000000"/>
                </a:solidFill>
                <a:latin typeface="Arial" panose="020B0604020202020204" pitchFamily="34" charset="0"/>
                <a:cs typeface="Arial" panose="020B0604020202020204" pitchFamily="34" charset="0"/>
              </a:rPr>
              <a:t>Which urban center:</a:t>
            </a:r>
          </a:p>
          <a:p>
            <a:pPr lvl="2"/>
            <a:r>
              <a:rPr lang="en-US" sz="1900" dirty="0">
                <a:solidFill>
                  <a:srgbClr val="000000"/>
                </a:solidFill>
                <a:latin typeface="Arial" panose="020B0604020202020204" pitchFamily="34" charset="0"/>
                <a:cs typeface="Arial" panose="020B0604020202020204" pitchFamily="34" charset="0"/>
              </a:rPr>
              <a:t>Stayed home more</a:t>
            </a:r>
          </a:p>
          <a:p>
            <a:pPr lvl="2"/>
            <a:r>
              <a:rPr lang="en-US" sz="1900" dirty="0">
                <a:solidFill>
                  <a:srgbClr val="000000"/>
                </a:solidFill>
                <a:latin typeface="Arial" panose="020B0604020202020204" pitchFamily="34" charset="0"/>
                <a:cs typeface="Arial" panose="020B0604020202020204" pitchFamily="34" charset="0"/>
              </a:rPr>
              <a:t>Changed retail shopping behavior</a:t>
            </a:r>
          </a:p>
          <a:p>
            <a:pPr lvl="2"/>
            <a:r>
              <a:rPr lang="en-US" sz="1900" dirty="0">
                <a:solidFill>
                  <a:srgbClr val="000000"/>
                </a:solidFill>
                <a:latin typeface="Arial" panose="020B0604020202020204" pitchFamily="34" charset="0"/>
                <a:cs typeface="Arial" panose="020B0604020202020204" pitchFamily="34" charset="0"/>
              </a:rPr>
              <a:t>Utilized public transportation more </a:t>
            </a:r>
            <a:r>
              <a:rPr lang="en-US" sz="1900" i="1" dirty="0">
                <a:solidFill>
                  <a:srgbClr val="000000"/>
                </a:solidFill>
                <a:latin typeface="Arial" panose="020B0604020202020204" pitchFamily="34" charset="0"/>
                <a:cs typeface="Arial" panose="020B0604020202020204" pitchFamily="34" charset="0"/>
              </a:rPr>
              <a:t>or less</a:t>
            </a:r>
          </a:p>
          <a:p>
            <a:pPr lvl="2"/>
            <a:r>
              <a:rPr lang="en-US" sz="1900" dirty="0">
                <a:solidFill>
                  <a:srgbClr val="000000"/>
                </a:solidFill>
                <a:latin typeface="Arial" panose="020B0604020202020204" pitchFamily="34" charset="0"/>
                <a:cs typeface="Arial" panose="020B0604020202020204" pitchFamily="34" charset="0"/>
              </a:rPr>
              <a:t>Shifted to work from home </a:t>
            </a:r>
          </a:p>
          <a:p>
            <a:r>
              <a:rPr lang="en-US" sz="1900" dirty="0">
                <a:solidFill>
                  <a:srgbClr val="000000"/>
                </a:solidFill>
                <a:latin typeface="Arial" panose="020B0604020202020204" pitchFamily="34" charset="0"/>
                <a:cs typeface="Arial" panose="020B0604020202020204" pitchFamily="34" charset="0"/>
              </a:rPr>
              <a:t>Did these behavior changes correlate to a spike in COVID-19 cases?</a:t>
            </a:r>
          </a:p>
          <a:p>
            <a:r>
              <a:rPr lang="en-US" sz="1900" dirty="0">
                <a:solidFill>
                  <a:srgbClr val="000000"/>
                </a:solidFill>
                <a:latin typeface="Arial" panose="020B0604020202020204" pitchFamily="34" charset="0"/>
                <a:cs typeface="Arial" panose="020B0604020202020204" pitchFamily="34" charset="0"/>
              </a:rPr>
              <a:t>Is there a connection between COVID-19 community spread and mobility?</a:t>
            </a:r>
          </a:p>
          <a:p>
            <a:endParaRPr lang="en-US" sz="1900" dirty="0">
              <a:solidFill>
                <a:srgbClr val="000000"/>
              </a:solidFill>
            </a:endParaRPr>
          </a:p>
        </p:txBody>
      </p:sp>
    </p:spTree>
    <p:extLst>
      <p:ext uri="{BB962C8B-B14F-4D97-AF65-F5344CB8AC3E}">
        <p14:creationId xmlns:p14="http://schemas.microsoft.com/office/powerpoint/2010/main" val="939585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170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196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95E59CC-7059-4455-9789-EDFBBE8F5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 t="7983" r="60644" b="14447"/>
          <a:stretch/>
        </p:blipFill>
        <p:spPr>
          <a:xfrm>
            <a:off x="2777490" y="2"/>
            <a:ext cx="6185757" cy="6857999"/>
          </a:xfrm>
          <a:custGeom>
            <a:avLst/>
            <a:gdLst>
              <a:gd name="connsiteX0" fmla="*/ 0 w 9414510"/>
              <a:gd name="connsiteY0" fmla="*/ 0 h 6857999"/>
              <a:gd name="connsiteX1" fmla="*/ 9414510 w 9414510"/>
              <a:gd name="connsiteY1" fmla="*/ 0 h 6857999"/>
              <a:gd name="connsiteX2" fmla="*/ 9414510 w 9414510"/>
              <a:gd name="connsiteY2" fmla="*/ 6857999 h 6857999"/>
              <a:gd name="connsiteX3" fmla="*/ 0 w 941451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9414510" h="6857999">
                <a:moveTo>
                  <a:pt x="0" y="0"/>
                </a:moveTo>
                <a:lnTo>
                  <a:pt x="9414510" y="0"/>
                </a:lnTo>
                <a:lnTo>
                  <a:pt x="9414510" y="6857999"/>
                </a:lnTo>
                <a:lnTo>
                  <a:pt x="0" y="6857999"/>
                </a:lnTo>
                <a:close/>
              </a:path>
            </a:pathLst>
          </a:custGeom>
        </p:spPr>
      </p:pic>
      <p:sp>
        <p:nvSpPr>
          <p:cNvPr id="2" name="Title 1">
            <a:extLst>
              <a:ext uri="{FF2B5EF4-FFF2-40B4-BE49-F238E27FC236}">
                <a16:creationId xmlns:a16="http://schemas.microsoft.com/office/drawing/2014/main" id="{1B288F0B-DD8C-4474-8822-1E714E4982D4}"/>
              </a:ext>
            </a:extLst>
          </p:cNvPr>
          <p:cNvSpPr>
            <a:spLocks noGrp="1"/>
          </p:cNvSpPr>
          <p:nvPr>
            <p:ph type="title"/>
          </p:nvPr>
        </p:nvSpPr>
        <p:spPr>
          <a:xfrm>
            <a:off x="640080" y="1243013"/>
            <a:ext cx="3855720" cy="4371974"/>
          </a:xfrm>
        </p:spPr>
        <p:txBody>
          <a:bodyPr>
            <a:normAutofit/>
          </a:bodyPr>
          <a:lstStyle/>
          <a:p>
            <a:r>
              <a:rPr lang="en-US" dirty="0">
                <a:solidFill>
                  <a:srgbClr val="3F3F3F"/>
                </a:solidFill>
                <a:latin typeface="Arial Black" panose="020B0A04020102020204" pitchFamily="34" charset="0"/>
              </a:rPr>
              <a:t>Data Query Insights</a:t>
            </a:r>
          </a:p>
        </p:txBody>
      </p:sp>
      <p:sp>
        <p:nvSpPr>
          <p:cNvPr id="3" name="Content Placeholder 2">
            <a:extLst>
              <a:ext uri="{FF2B5EF4-FFF2-40B4-BE49-F238E27FC236}">
                <a16:creationId xmlns:a16="http://schemas.microsoft.com/office/drawing/2014/main" id="{97D5334E-2288-4617-9421-53D8F9942D9C}"/>
              </a:ext>
            </a:extLst>
          </p:cNvPr>
          <p:cNvSpPr>
            <a:spLocks noGrp="1"/>
          </p:cNvSpPr>
          <p:nvPr>
            <p:ph idx="1"/>
          </p:nvPr>
        </p:nvSpPr>
        <p:spPr>
          <a:xfrm>
            <a:off x="6305550" y="1032987"/>
            <a:ext cx="5246370" cy="4792027"/>
          </a:xfrm>
        </p:spPr>
        <p:txBody>
          <a:bodyPr anchor="ctr">
            <a:normAutofit/>
          </a:bodyPr>
          <a:lstStyle/>
          <a:p>
            <a:r>
              <a:rPr lang="en-US" sz="2000" b="0" i="0" dirty="0">
                <a:solidFill>
                  <a:srgbClr val="FFFFFF"/>
                </a:solidFill>
                <a:effectLst/>
                <a:latin typeface="Arial" panose="020B0604020202020204" pitchFamily="34" charset="0"/>
                <a:cs typeface="Arial" panose="020B0604020202020204" pitchFamily="34" charset="0"/>
              </a:rPr>
              <a:t>Initial </a:t>
            </a:r>
            <a:r>
              <a:rPr lang="en-US" sz="2000" dirty="0">
                <a:solidFill>
                  <a:srgbClr val="FFFFFF"/>
                </a:solidFill>
                <a:latin typeface="Arial" panose="020B0604020202020204" pitchFamily="34" charset="0"/>
                <a:cs typeface="Arial" panose="020B0604020202020204" pitchFamily="34" charset="0"/>
              </a:rPr>
              <a:t>proposal to compare c</a:t>
            </a:r>
            <a:r>
              <a:rPr lang="en-US" sz="2000" b="0" i="0" dirty="0">
                <a:solidFill>
                  <a:srgbClr val="FFFFFF"/>
                </a:solidFill>
                <a:effectLst/>
                <a:latin typeface="Arial" panose="020B0604020202020204" pitchFamily="34" charset="0"/>
                <a:cs typeface="Arial" panose="020B0604020202020204" pitchFamily="34" charset="0"/>
              </a:rPr>
              <a:t>ounty policies </a:t>
            </a:r>
          </a:p>
          <a:p>
            <a:pPr lvl="1"/>
            <a:r>
              <a:rPr lang="en-US" sz="2000" dirty="0">
                <a:solidFill>
                  <a:srgbClr val="FFFFFF"/>
                </a:solidFill>
                <a:latin typeface="Arial" panose="020B0604020202020204" pitchFamily="34" charset="0"/>
                <a:cs typeface="Arial" panose="020B0604020202020204" pitchFamily="34" charset="0"/>
              </a:rPr>
              <a:t>Goal to compare policies from different regions and track COVID-19 cases </a:t>
            </a:r>
            <a:endParaRPr lang="en-US" sz="2000" b="0" i="0" dirty="0">
              <a:solidFill>
                <a:srgbClr val="FFFFFF"/>
              </a:solidFill>
              <a:effectLst/>
              <a:latin typeface="Arial" panose="020B0604020202020204" pitchFamily="34" charset="0"/>
              <a:cs typeface="Arial" panose="020B0604020202020204" pitchFamily="34" charset="0"/>
            </a:endParaRPr>
          </a:p>
          <a:p>
            <a:r>
              <a:rPr lang="en-US" sz="2000" dirty="0">
                <a:solidFill>
                  <a:srgbClr val="FFFFFF"/>
                </a:solidFill>
                <a:latin typeface="Arial" panose="020B0604020202020204" pitchFamily="34" charset="0"/>
                <a:cs typeface="Arial" panose="020B0604020202020204" pitchFamily="34" charset="0"/>
              </a:rPr>
              <a:t>Insufficient data from HHS for</a:t>
            </a:r>
            <a:r>
              <a:rPr lang="en-US" sz="2000" b="0" i="0" dirty="0">
                <a:solidFill>
                  <a:srgbClr val="FFFFFF"/>
                </a:solidFill>
                <a:effectLst/>
                <a:latin typeface="Arial" panose="020B0604020202020204" pitchFamily="34" charset="0"/>
                <a:cs typeface="Arial" panose="020B0604020202020204" pitchFamily="34" charset="0"/>
              </a:rPr>
              <a:t> SF, LA and other metropolitan centers around the country</a:t>
            </a:r>
          </a:p>
          <a:p>
            <a:pPr lvl="1"/>
            <a:r>
              <a:rPr lang="en-US" sz="2000" dirty="0">
                <a:solidFill>
                  <a:srgbClr val="FFFFFF"/>
                </a:solidFill>
                <a:latin typeface="Arial" panose="020B0604020202020204" pitchFamily="34" charset="0"/>
                <a:cs typeface="Arial" panose="020B0604020202020204" pitchFamily="34" charset="0"/>
              </a:rPr>
              <a:t>Singular data points from various regions provided little to no insights</a:t>
            </a:r>
            <a:endParaRPr lang="en-US" sz="2000" b="0" i="0" dirty="0">
              <a:solidFill>
                <a:srgbClr val="FFFFFF"/>
              </a:solidFill>
              <a:effectLst/>
              <a:latin typeface="Arial" panose="020B0604020202020204" pitchFamily="34" charset="0"/>
              <a:cs typeface="Arial" panose="020B0604020202020204" pitchFamily="34" charset="0"/>
            </a:endParaRPr>
          </a:p>
          <a:p>
            <a:r>
              <a:rPr lang="en-US" sz="2000" b="0" i="0" dirty="0">
                <a:solidFill>
                  <a:srgbClr val="FFFFFF"/>
                </a:solidFill>
                <a:effectLst/>
                <a:latin typeface="Arial" panose="020B0604020202020204" pitchFamily="34" charset="0"/>
                <a:cs typeface="Arial" panose="020B0604020202020204" pitchFamily="34" charset="0"/>
              </a:rPr>
              <a:t>Data from Apple used instead </a:t>
            </a:r>
          </a:p>
          <a:p>
            <a:pPr lvl="1"/>
            <a:r>
              <a:rPr lang="en-US" sz="2000" dirty="0">
                <a:solidFill>
                  <a:srgbClr val="FFFFFF"/>
                </a:solidFill>
                <a:latin typeface="Arial" panose="020B0604020202020204" pitchFamily="34" charset="0"/>
                <a:cs typeface="Arial" panose="020B0604020202020204" pitchFamily="34" charset="0"/>
              </a:rPr>
              <a:t>Mobility data </a:t>
            </a:r>
            <a:r>
              <a:rPr lang="en-US" sz="2000" b="0" i="0" dirty="0">
                <a:solidFill>
                  <a:srgbClr val="FFFFFF"/>
                </a:solidFill>
                <a:effectLst/>
                <a:latin typeface="Arial" panose="020B0604020202020204" pitchFamily="34" charset="0"/>
                <a:cs typeface="Arial" panose="020B0604020202020204" pitchFamily="34" charset="0"/>
              </a:rPr>
              <a:t>used as a proxy for behavior</a:t>
            </a:r>
          </a:p>
          <a:p>
            <a:pPr lvl="1"/>
            <a:r>
              <a:rPr lang="en-US" sz="2000" dirty="0">
                <a:solidFill>
                  <a:srgbClr val="FFFFFF"/>
                </a:solidFill>
                <a:latin typeface="Arial" panose="020B0604020202020204" pitchFamily="34" charset="0"/>
                <a:cs typeface="Arial" panose="020B0604020202020204" pitchFamily="34" charset="0"/>
              </a:rPr>
              <a:t>Covid-19 t</a:t>
            </a:r>
            <a:r>
              <a:rPr lang="en-US" sz="2000" b="0" i="0" dirty="0">
                <a:solidFill>
                  <a:srgbClr val="FFFFFF"/>
                </a:solidFill>
                <a:effectLst/>
                <a:latin typeface="Arial" panose="020B0604020202020204" pitchFamily="34" charset="0"/>
                <a:cs typeface="Arial" panose="020B0604020202020204" pitchFamily="34" charset="0"/>
              </a:rPr>
              <a:t>esting used as a proxy for intervention</a:t>
            </a:r>
          </a:p>
          <a:p>
            <a:pPr lvl="1"/>
            <a:r>
              <a:rPr lang="en-US" sz="2000" dirty="0">
                <a:solidFill>
                  <a:srgbClr val="FFFFFF"/>
                </a:solidFill>
                <a:latin typeface="Arial" panose="020B0604020202020204" pitchFamily="34" charset="0"/>
                <a:cs typeface="Arial" panose="020B0604020202020204" pitchFamily="34" charset="0"/>
              </a:rPr>
              <a:t>Limited to Apple users only however</a:t>
            </a:r>
          </a:p>
          <a:p>
            <a:endParaRPr lang="en-US" sz="2000" dirty="0">
              <a:solidFill>
                <a:srgbClr val="FFFFFF"/>
              </a:solidFill>
              <a:latin typeface="Slack-Lato"/>
            </a:endParaRPr>
          </a:p>
        </p:txBody>
      </p:sp>
    </p:spTree>
    <p:extLst>
      <p:ext uri="{BB962C8B-B14F-4D97-AF65-F5344CB8AC3E}">
        <p14:creationId xmlns:p14="http://schemas.microsoft.com/office/powerpoint/2010/main" val="106888695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BFE1AD3-B2BC-4567-8B4A-DCB8F9080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5801"/>
            <a:ext cx="12188952" cy="521767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FDE75AAD-F4A4-4ED2-9A2F-B2412F936C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20008" r="8214" b="52759"/>
          <a:stretch/>
        </p:blipFill>
        <p:spPr>
          <a:xfrm flipV="1">
            <a:off x="2" y="0"/>
            <a:ext cx="12191999" cy="2235323"/>
          </a:xfrm>
          <a:custGeom>
            <a:avLst/>
            <a:gdLst>
              <a:gd name="connsiteX0" fmla="*/ 0 w 12191999"/>
              <a:gd name="connsiteY0" fmla="*/ 2235323 h 2235323"/>
              <a:gd name="connsiteX1" fmla="*/ 12191999 w 12191999"/>
              <a:gd name="connsiteY1" fmla="*/ 2235323 h 2235323"/>
              <a:gd name="connsiteX2" fmla="*/ 12191999 w 12191999"/>
              <a:gd name="connsiteY2" fmla="*/ 0 h 2235323"/>
              <a:gd name="connsiteX3" fmla="*/ 0 w 12191999"/>
              <a:gd name="connsiteY3" fmla="*/ 0 h 2235323"/>
            </a:gdLst>
            <a:ahLst/>
            <a:cxnLst>
              <a:cxn ang="0">
                <a:pos x="connsiteX0" y="connsiteY0"/>
              </a:cxn>
              <a:cxn ang="0">
                <a:pos x="connsiteX1" y="connsiteY1"/>
              </a:cxn>
              <a:cxn ang="0">
                <a:pos x="connsiteX2" y="connsiteY2"/>
              </a:cxn>
              <a:cxn ang="0">
                <a:pos x="connsiteX3" y="connsiteY3"/>
              </a:cxn>
            </a:cxnLst>
            <a:rect l="l" t="t" r="r" b="b"/>
            <a:pathLst>
              <a:path w="12191999" h="2235323">
                <a:moveTo>
                  <a:pt x="0" y="2235323"/>
                </a:moveTo>
                <a:lnTo>
                  <a:pt x="12191999" y="2235323"/>
                </a:lnTo>
                <a:lnTo>
                  <a:pt x="12191999" y="0"/>
                </a:lnTo>
                <a:lnTo>
                  <a:pt x="0" y="0"/>
                </a:lnTo>
                <a:close/>
              </a:path>
            </a:pathLst>
          </a:custGeom>
        </p:spPr>
      </p:pic>
      <p:sp>
        <p:nvSpPr>
          <p:cNvPr id="4" name="Title 3">
            <a:extLst>
              <a:ext uri="{FF2B5EF4-FFF2-40B4-BE49-F238E27FC236}">
                <a16:creationId xmlns:a16="http://schemas.microsoft.com/office/drawing/2014/main" id="{58AF67EB-331F-40B5-B9A1-9A8765E101D8}"/>
              </a:ext>
            </a:extLst>
          </p:cNvPr>
          <p:cNvSpPr>
            <a:spLocks noGrp="1"/>
          </p:cNvSpPr>
          <p:nvPr>
            <p:ph type="title"/>
          </p:nvPr>
        </p:nvSpPr>
        <p:spPr>
          <a:xfrm>
            <a:off x="372533" y="1601735"/>
            <a:ext cx="11816419" cy="2812221"/>
          </a:xfrm>
        </p:spPr>
        <p:txBody>
          <a:bodyPr vert="horz" lIns="91440" tIns="45720" rIns="91440" bIns="45720" rtlCol="0" anchor="b">
            <a:normAutofit/>
          </a:bodyPr>
          <a:lstStyle/>
          <a:p>
            <a:pPr algn="ctr"/>
            <a:r>
              <a:rPr lang="en-US" sz="6600" kern="1200" dirty="0">
                <a:solidFill>
                  <a:srgbClr val="FFFFFF"/>
                </a:solidFill>
                <a:latin typeface="Arial Black" panose="020B0A04020102020204" pitchFamily="34" charset="0"/>
              </a:rPr>
              <a:t>COVID-19: SF and LA  </a:t>
            </a:r>
          </a:p>
        </p:txBody>
      </p:sp>
      <p:pic>
        <p:nvPicPr>
          <p:cNvPr id="16" name="Picture 15">
            <a:extLst>
              <a:ext uri="{FF2B5EF4-FFF2-40B4-BE49-F238E27FC236}">
                <a16:creationId xmlns:a16="http://schemas.microsoft.com/office/drawing/2014/main" id="{DA20CE0B-92EC-45FD-8F68-38003D6D8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1" r="8214" b="80325"/>
          <a:stretch/>
        </p:blipFill>
        <p:spPr>
          <a:xfrm flipV="1">
            <a:off x="0" y="4586080"/>
            <a:ext cx="12191999" cy="1614974"/>
          </a:xfrm>
          <a:custGeom>
            <a:avLst/>
            <a:gdLst>
              <a:gd name="connsiteX0" fmla="*/ 0 w 12191999"/>
              <a:gd name="connsiteY0" fmla="*/ 1614974 h 1614974"/>
              <a:gd name="connsiteX1" fmla="*/ 12191999 w 12191999"/>
              <a:gd name="connsiteY1" fmla="*/ 1614974 h 1614974"/>
              <a:gd name="connsiteX2" fmla="*/ 12191999 w 12191999"/>
              <a:gd name="connsiteY2" fmla="*/ 0 h 1614974"/>
              <a:gd name="connsiteX3" fmla="*/ 0 w 12191999"/>
              <a:gd name="connsiteY3" fmla="*/ 0 h 1614974"/>
            </a:gdLst>
            <a:ahLst/>
            <a:cxnLst>
              <a:cxn ang="0">
                <a:pos x="connsiteX0" y="connsiteY0"/>
              </a:cxn>
              <a:cxn ang="0">
                <a:pos x="connsiteX1" y="connsiteY1"/>
              </a:cxn>
              <a:cxn ang="0">
                <a:pos x="connsiteX2" y="connsiteY2"/>
              </a:cxn>
              <a:cxn ang="0">
                <a:pos x="connsiteX3" y="connsiteY3"/>
              </a:cxn>
            </a:cxnLst>
            <a:rect l="l" t="t" r="r" b="b"/>
            <a:pathLst>
              <a:path w="12191999" h="1614974">
                <a:moveTo>
                  <a:pt x="0" y="1614974"/>
                </a:moveTo>
                <a:lnTo>
                  <a:pt x="12191999" y="1614974"/>
                </a:lnTo>
                <a:lnTo>
                  <a:pt x="12191999" y="0"/>
                </a:lnTo>
                <a:lnTo>
                  <a:pt x="0" y="0"/>
                </a:lnTo>
                <a:close/>
              </a:path>
            </a:pathLst>
          </a:custGeom>
        </p:spPr>
      </p:pic>
      <p:sp>
        <p:nvSpPr>
          <p:cNvPr id="5" name="Text Placeholder 4">
            <a:extLst>
              <a:ext uri="{FF2B5EF4-FFF2-40B4-BE49-F238E27FC236}">
                <a16:creationId xmlns:a16="http://schemas.microsoft.com/office/drawing/2014/main" id="{5D465830-5C42-41E4-81EE-AD7CF50002BA}"/>
              </a:ext>
            </a:extLst>
          </p:cNvPr>
          <p:cNvSpPr>
            <a:spLocks noGrp="1"/>
          </p:cNvSpPr>
          <p:nvPr>
            <p:ph type="body" idx="1"/>
          </p:nvPr>
        </p:nvSpPr>
        <p:spPr>
          <a:xfrm>
            <a:off x="1171575" y="3806169"/>
            <a:ext cx="9469211" cy="865639"/>
          </a:xfrm>
        </p:spPr>
        <p:txBody>
          <a:bodyPr vert="horz" lIns="91440" tIns="45720" rIns="91440" bIns="45720" rtlCol="0" anchor="t">
            <a:normAutofit/>
          </a:bodyPr>
          <a:lstStyle/>
          <a:p>
            <a:pPr algn="ctr"/>
            <a:endParaRPr lang="en-US" sz="3200" kern="1200" dirty="0">
              <a:solidFill>
                <a:srgbClr val="FFFFFF"/>
              </a:solidFill>
              <a:latin typeface="+mn-lt"/>
              <a:ea typeface="+mn-ea"/>
              <a:cs typeface="+mn-cs"/>
            </a:endParaRPr>
          </a:p>
        </p:txBody>
      </p:sp>
    </p:spTree>
    <p:extLst>
      <p:ext uri="{BB962C8B-B14F-4D97-AF65-F5344CB8AC3E}">
        <p14:creationId xmlns:p14="http://schemas.microsoft.com/office/powerpoint/2010/main" val="1776693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0" name="Rectangle 139">
            <a:extLst>
              <a:ext uri="{FF2B5EF4-FFF2-40B4-BE49-F238E27FC236}">
                <a16:creationId xmlns:a16="http://schemas.microsoft.com/office/drawing/2014/main" id="{9AF5C66A-E8F2-4E13-98A3-FE96597C5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2" name="Picture 141">
            <a:extLst>
              <a:ext uri="{FF2B5EF4-FFF2-40B4-BE49-F238E27FC236}">
                <a16:creationId xmlns:a16="http://schemas.microsoft.com/office/drawing/2014/main" id="{AC860275-E106-493A-8BF0-E0A91130EF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114B4A-1BDF-405C-AC80-0C43D58FEE94}"/>
              </a:ext>
            </a:extLst>
          </p:cNvPr>
          <p:cNvSpPr>
            <a:spLocks noGrp="1"/>
          </p:cNvSpPr>
          <p:nvPr>
            <p:ph type="title"/>
          </p:nvPr>
        </p:nvSpPr>
        <p:spPr>
          <a:xfrm>
            <a:off x="1179576" y="822960"/>
            <a:ext cx="9829800" cy="1325880"/>
          </a:xfrm>
        </p:spPr>
        <p:txBody>
          <a:bodyPr vert="horz" lIns="91440" tIns="45720" rIns="91440" bIns="45720" rtlCol="0" anchor="ctr">
            <a:normAutofit/>
          </a:bodyPr>
          <a:lstStyle/>
          <a:p>
            <a:pPr algn="ctr"/>
            <a:r>
              <a:rPr lang="en-US" sz="4000" kern="1200" dirty="0">
                <a:solidFill>
                  <a:srgbClr val="FFFFFF"/>
                </a:solidFill>
                <a:latin typeface="Arial Black" panose="020B0A04020102020204" pitchFamily="34" charset="0"/>
              </a:rPr>
              <a:t>County Demographic Data</a:t>
            </a:r>
          </a:p>
        </p:txBody>
      </p:sp>
      <p:sp>
        <p:nvSpPr>
          <p:cNvPr id="4103" name="Text Placeholder 3">
            <a:extLst>
              <a:ext uri="{FF2B5EF4-FFF2-40B4-BE49-F238E27FC236}">
                <a16:creationId xmlns:a16="http://schemas.microsoft.com/office/drawing/2014/main" id="{84468CF1-8FD6-44F6-86E1-2E7A2B37D9C1}"/>
              </a:ext>
            </a:extLst>
          </p:cNvPr>
          <p:cNvSpPr>
            <a:spLocks noGrp="1"/>
          </p:cNvSpPr>
          <p:nvPr>
            <p:ph type="body" sz="half" idx="2"/>
          </p:nvPr>
        </p:nvSpPr>
        <p:spPr>
          <a:xfrm>
            <a:off x="804672" y="2827419"/>
            <a:ext cx="5126896" cy="3227626"/>
          </a:xfrm>
        </p:spPr>
        <p:txBody>
          <a:bodyPr vert="horz" lIns="91440" tIns="45720" rIns="91440" bIns="45720" rtlCol="0" anchor="ctr">
            <a:normAutofit/>
          </a:bodyPr>
          <a:lstStyle/>
          <a:p>
            <a:pPr indent="-228600">
              <a:buFont typeface="Arial" panose="020B0604020202020204" pitchFamily="34" charset="0"/>
              <a:buChar char="•"/>
            </a:pPr>
            <a:r>
              <a:rPr lang="en-US" dirty="0">
                <a:solidFill>
                  <a:srgbClr val="000000"/>
                </a:solidFill>
                <a:latin typeface="Arial" panose="020B0604020202020204" pitchFamily="34" charset="0"/>
                <a:cs typeface="Arial" panose="020B0604020202020204" pitchFamily="34" charset="0"/>
              </a:rPr>
              <a:t>SF County more densely populated than LA County</a:t>
            </a:r>
          </a:p>
          <a:p>
            <a:pPr indent="-228600">
              <a:buFont typeface="Arial" panose="020B0604020202020204" pitchFamily="34" charset="0"/>
              <a:buChar char="•"/>
            </a:pPr>
            <a:r>
              <a:rPr lang="en-US" dirty="0">
                <a:solidFill>
                  <a:srgbClr val="000000"/>
                </a:solidFill>
                <a:latin typeface="Arial" panose="020B0604020202020204" pitchFamily="34" charset="0"/>
                <a:cs typeface="Arial" panose="020B0604020202020204" pitchFamily="34" charset="0"/>
              </a:rPr>
              <a:t>SF County’s median income is double that of LA County</a:t>
            </a:r>
          </a:p>
          <a:p>
            <a:pPr indent="-228600">
              <a:buFont typeface="Arial" panose="020B0604020202020204" pitchFamily="34" charset="0"/>
              <a:buChar char="•"/>
            </a:pPr>
            <a:r>
              <a:rPr lang="en-US" dirty="0">
                <a:solidFill>
                  <a:srgbClr val="000000"/>
                </a:solidFill>
                <a:latin typeface="Arial" panose="020B0604020202020204" pitchFamily="34" charset="0"/>
                <a:cs typeface="Arial" panose="020B0604020202020204" pitchFamily="34" charset="0"/>
              </a:rPr>
              <a:t>Poverty rate in LA County is 33% higher than that of SF County</a:t>
            </a:r>
          </a:p>
          <a:p>
            <a:pPr lvl="1" indent="-228600">
              <a:buFont typeface="Arial" panose="020B0604020202020204" pitchFamily="34" charset="0"/>
              <a:buChar char="•"/>
            </a:pPr>
            <a:r>
              <a:rPr lang="en-US" sz="1600" dirty="0">
                <a:solidFill>
                  <a:srgbClr val="000000"/>
                </a:solidFill>
                <a:latin typeface="Arial" panose="020B0604020202020204" pitchFamily="34" charset="0"/>
                <a:cs typeface="Arial" panose="020B0604020202020204" pitchFamily="34" charset="0"/>
              </a:rPr>
              <a:t>Health care disparities in LA County’s poorest communities </a:t>
            </a:r>
          </a:p>
          <a:p>
            <a:pPr indent="-228600">
              <a:buFont typeface="Arial" panose="020B0604020202020204" pitchFamily="34" charset="0"/>
              <a:buChar char="•"/>
            </a:pPr>
            <a:r>
              <a:rPr lang="en-US" dirty="0">
                <a:solidFill>
                  <a:srgbClr val="000000"/>
                </a:solidFill>
                <a:latin typeface="Arial" panose="020B0604020202020204" pitchFamily="34" charset="0"/>
                <a:cs typeface="Arial" panose="020B0604020202020204" pitchFamily="34" charset="0"/>
              </a:rPr>
              <a:t>Median age is nearly the same</a:t>
            </a:r>
          </a:p>
          <a:p>
            <a:pPr lvl="1" indent="-228600">
              <a:buFont typeface="Arial" panose="020B0604020202020204" pitchFamily="34" charset="0"/>
              <a:buChar char="•"/>
            </a:pPr>
            <a:r>
              <a:rPr lang="en-US" sz="1600" dirty="0">
                <a:solidFill>
                  <a:srgbClr val="000000"/>
                </a:solidFill>
                <a:latin typeface="Arial" panose="020B0604020202020204" pitchFamily="34" charset="0"/>
                <a:cs typeface="Arial" panose="020B0604020202020204" pitchFamily="34" charset="0"/>
              </a:rPr>
              <a:t>Elderly population at greater risk of COVID-19 complications not a confounding factor in our data set</a:t>
            </a:r>
          </a:p>
        </p:txBody>
      </p:sp>
      <p:pic>
        <p:nvPicPr>
          <p:cNvPr id="4100" name="Picture 4">
            <a:extLst>
              <a:ext uri="{FF2B5EF4-FFF2-40B4-BE49-F238E27FC236}">
                <a16:creationId xmlns:a16="http://schemas.microsoft.com/office/drawing/2014/main" id="{9331BAC2-D6CD-4316-9082-459C9C66A44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511" b="-2"/>
          <a:stretch/>
        </p:blipFill>
        <p:spPr bwMode="auto">
          <a:xfrm>
            <a:off x="6557302" y="2837712"/>
            <a:ext cx="4698845" cy="3217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9125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BEE73255-8084-4DF9-BB0B-15EAC92E2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795ACB-C709-4E0C-9E13-5C5150E665B4}"/>
              </a:ext>
            </a:extLst>
          </p:cNvPr>
          <p:cNvSpPr>
            <a:spLocks noGrp="1"/>
          </p:cNvSpPr>
          <p:nvPr>
            <p:ph type="title"/>
          </p:nvPr>
        </p:nvSpPr>
        <p:spPr>
          <a:xfrm>
            <a:off x="603938" y="640081"/>
            <a:ext cx="2608655" cy="5257799"/>
          </a:xfrm>
        </p:spPr>
        <p:txBody>
          <a:bodyPr vert="horz" lIns="91440" tIns="45720" rIns="91440" bIns="45720" rtlCol="0" anchor="ctr">
            <a:normAutofit/>
          </a:bodyPr>
          <a:lstStyle/>
          <a:p>
            <a:r>
              <a:rPr lang="en-US" sz="3600" b="1" dirty="0">
                <a:solidFill>
                  <a:srgbClr val="2C2C2C"/>
                </a:solidFill>
                <a:latin typeface="Arial Black" panose="020B0A04020102020204" pitchFamily="34" charset="0"/>
              </a:rPr>
              <a:t>Testing Rates: </a:t>
            </a:r>
            <a:br>
              <a:rPr lang="en-US" sz="3600" b="1" dirty="0">
                <a:solidFill>
                  <a:srgbClr val="2C2C2C"/>
                </a:solidFill>
                <a:latin typeface="Arial Black" panose="020B0A04020102020204" pitchFamily="34" charset="0"/>
              </a:rPr>
            </a:br>
            <a:r>
              <a:rPr lang="en-US" sz="3600" b="1" dirty="0">
                <a:solidFill>
                  <a:srgbClr val="2C2C2C"/>
                </a:solidFill>
                <a:latin typeface="Arial Black" panose="020B0A04020102020204" pitchFamily="34" charset="0"/>
              </a:rPr>
              <a:t>SF vs LA County</a:t>
            </a:r>
          </a:p>
        </p:txBody>
      </p:sp>
      <p:sp>
        <p:nvSpPr>
          <p:cNvPr id="137" name="Rounded Rectangle 9">
            <a:extLst>
              <a:ext uri="{FF2B5EF4-FFF2-40B4-BE49-F238E27FC236}">
                <a16:creationId xmlns:a16="http://schemas.microsoft.com/office/drawing/2014/main" id="{67048353-8981-459A-9BC6-9711CE462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0067"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BE671463-43E0-4351-A369-EBB4842E02DB}"/>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561" b="1"/>
          <a:stretch/>
        </p:blipFill>
        <p:spPr bwMode="auto">
          <a:xfrm>
            <a:off x="4062964" y="942538"/>
            <a:ext cx="7163222" cy="4808332"/>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714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0" name="Rectangle 191">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F130F9-6DD4-4CF2-893D-C76DE1900DFD}"/>
              </a:ext>
            </a:extLst>
          </p:cNvPr>
          <p:cNvSpPr>
            <a:spLocks noGrp="1"/>
          </p:cNvSpPr>
          <p:nvPr>
            <p:ph type="title"/>
          </p:nvPr>
        </p:nvSpPr>
        <p:spPr>
          <a:xfrm>
            <a:off x="1005008" y="125257"/>
            <a:ext cx="10178934" cy="1328730"/>
          </a:xfrm>
        </p:spPr>
        <p:txBody>
          <a:bodyPr vert="horz" lIns="91440" tIns="45720" rIns="91440" bIns="45720" rtlCol="0" anchor="b">
            <a:normAutofit fontScale="90000"/>
          </a:bodyPr>
          <a:lstStyle/>
          <a:p>
            <a:pPr algn="ctr"/>
            <a:r>
              <a:rPr lang="en-US" sz="5200" kern="1200" dirty="0">
                <a:solidFill>
                  <a:schemeClr val="tx1"/>
                </a:solidFill>
                <a:latin typeface="Arial Black" panose="020B0A04020102020204" pitchFamily="34" charset="0"/>
              </a:rPr>
              <a:t>Daily Cases: SF vs LA County</a:t>
            </a:r>
          </a:p>
        </p:txBody>
      </p:sp>
      <p:pic>
        <p:nvPicPr>
          <p:cNvPr id="6" name="Picture 2">
            <a:extLst>
              <a:ext uri="{FF2B5EF4-FFF2-40B4-BE49-F238E27FC236}">
                <a16:creationId xmlns:a16="http://schemas.microsoft.com/office/drawing/2014/main" id="{2B9E4769-5450-4F7F-9D4E-CF6566C82B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8" r="3" b="3"/>
          <a:stretch/>
        </p:blipFill>
        <p:spPr bwMode="auto">
          <a:xfrm>
            <a:off x="198741" y="2410448"/>
            <a:ext cx="5803323" cy="389035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81203564-EE54-40FA-9E5B-8CFC1E15567C}"/>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r="430" b="3"/>
          <a:stretch/>
        </p:blipFill>
        <p:spPr bwMode="auto">
          <a:xfrm>
            <a:off x="6189934" y="2410448"/>
            <a:ext cx="5803323" cy="389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6864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TotalTime>
  <Words>2138</Words>
  <Application>Microsoft Office PowerPoint</Application>
  <PresentationFormat>Widescreen</PresentationFormat>
  <Paragraphs>163</Paragraphs>
  <Slides>25</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Arial Black</vt:lpstr>
      <vt:lpstr>Bernard MT Condensed</vt:lpstr>
      <vt:lpstr>Calibri</vt:lpstr>
      <vt:lpstr>Calibri Light</vt:lpstr>
      <vt:lpstr>Slack-Lato</vt:lpstr>
      <vt:lpstr>Office Theme</vt:lpstr>
      <vt:lpstr>VS.</vt:lpstr>
      <vt:lpstr>Group Members </vt:lpstr>
      <vt:lpstr>COVID-19 Cases in LA &amp; SF County</vt:lpstr>
      <vt:lpstr>COVID-19 Cases in LA County and SF County</vt:lpstr>
      <vt:lpstr>Data Query Insights</vt:lpstr>
      <vt:lpstr>COVID-19: SF and LA  </vt:lpstr>
      <vt:lpstr>County Demographic Data</vt:lpstr>
      <vt:lpstr>Testing Rates:  SF vs LA County</vt:lpstr>
      <vt:lpstr>Daily Cases: SF vs LA County</vt:lpstr>
      <vt:lpstr>COVID-19 Related Deaths</vt:lpstr>
      <vt:lpstr>Mobility Data Analysis </vt:lpstr>
      <vt:lpstr>Workplace &amp; Residential Mobility</vt:lpstr>
      <vt:lpstr>SF County Top 10 Areas of Employment</vt:lpstr>
      <vt:lpstr>LA County Top 10 Areas of Employment</vt:lpstr>
      <vt:lpstr>Retail and Grocery Mobility</vt:lpstr>
      <vt:lpstr>Transportation Data:  USA, LA and SF </vt:lpstr>
      <vt:lpstr>Discussion</vt:lpstr>
      <vt:lpstr>Challenges</vt:lpstr>
      <vt:lpstr>Questions?</vt:lpstr>
      <vt:lpstr>Appendix</vt:lpstr>
      <vt:lpstr>ICU Hospital Bed Capacity: SF</vt:lpstr>
      <vt:lpstr>ICU Hospital Bed Capacity: LA</vt:lpstr>
      <vt:lpstr>Hospital Bed Capacity: SF</vt:lpstr>
      <vt:lpstr>Hospital Bed Capacity: LA</vt:lpstr>
      <vt:lpstr>Overall Mobility Data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VS.</dc:title>
  <dc:creator>mntaymuree@yahoo.com</dc:creator>
  <cp:lastModifiedBy>mntaymuree@yahoo.com</cp:lastModifiedBy>
  <cp:revision>11</cp:revision>
  <dcterms:created xsi:type="dcterms:W3CDTF">2020-10-07T04:22:55Z</dcterms:created>
  <dcterms:modified xsi:type="dcterms:W3CDTF">2020-10-07T21:40:33Z</dcterms:modified>
</cp:coreProperties>
</file>